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8" r:id="rId6"/>
    <p:sldId id="256" r:id="rId7"/>
    <p:sldId id="260" r:id="rId8"/>
    <p:sldId id="261" r:id="rId9"/>
    <p:sldId id="285" r:id="rId10"/>
    <p:sldId id="264" r:id="rId11"/>
    <p:sldId id="265" r:id="rId12"/>
    <p:sldId id="276" r:id="rId13"/>
    <p:sldId id="263" r:id="rId14"/>
    <p:sldId id="284" r:id="rId15"/>
    <p:sldId id="273" r:id="rId16"/>
    <p:sldId id="274" r:id="rId17"/>
    <p:sldId id="262" r:id="rId18"/>
    <p:sldId id="275" r:id="rId19"/>
    <p:sldId id="286" r:id="rId20"/>
    <p:sldId id="288" r:id="rId21"/>
    <p:sldId id="289" r:id="rId22"/>
    <p:sldId id="290" r:id="rId23"/>
    <p:sldId id="291"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71F"/>
    <a:srgbClr val="AF241D"/>
    <a:srgbClr val="56564C"/>
    <a:srgbClr val="DB291C"/>
    <a:srgbClr val="3D3935"/>
    <a:srgbClr val="5A5A5A"/>
    <a:srgbClr val="FF1122"/>
    <a:srgbClr val="DF1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2CE78-DDF6-449D-76EA-56BD4C40ED44}" v="42" dt="2024-09-16T14:32:34.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Clarke" userId="S::jude.clarke@nat.org.uk::f73548dc-c979-4000-9045-bd5b21af065c" providerId="AD" clId="Web-{4EF2CE78-DDF6-449D-76EA-56BD4C40ED44}"/>
    <pc:docChg chg="modSld">
      <pc:chgData name="Jude Clarke" userId="S::jude.clarke@nat.org.uk::f73548dc-c979-4000-9045-bd5b21af065c" providerId="AD" clId="Web-{4EF2CE78-DDF6-449D-76EA-56BD4C40ED44}" dt="2024-09-16T14:32:34.794" v="21" actId="20577"/>
      <pc:docMkLst>
        <pc:docMk/>
      </pc:docMkLst>
      <pc:sldChg chg="modSp">
        <pc:chgData name="Jude Clarke" userId="S::jude.clarke@nat.org.uk::f73548dc-c979-4000-9045-bd5b21af065c" providerId="AD" clId="Web-{4EF2CE78-DDF6-449D-76EA-56BD4C40ED44}" dt="2024-09-16T14:30:50.073" v="19" actId="20577"/>
        <pc:sldMkLst>
          <pc:docMk/>
          <pc:sldMk cId="3288989524" sldId="262"/>
        </pc:sldMkLst>
        <pc:spChg chg="mod">
          <ac:chgData name="Jude Clarke" userId="S::jude.clarke@nat.org.uk::f73548dc-c979-4000-9045-bd5b21af065c" providerId="AD" clId="Web-{4EF2CE78-DDF6-449D-76EA-56BD4C40ED44}" dt="2024-09-16T14:30:50.073" v="19" actId="20577"/>
          <ac:spMkLst>
            <pc:docMk/>
            <pc:sldMk cId="3288989524" sldId="262"/>
            <ac:spMk id="3" creationId="{1AE1418E-25CC-7949-4ACE-C85CA6F21E1B}"/>
          </ac:spMkLst>
        </pc:spChg>
      </pc:sldChg>
      <pc:sldChg chg="modSp">
        <pc:chgData name="Jude Clarke" userId="S::jude.clarke@nat.org.uk::f73548dc-c979-4000-9045-bd5b21af065c" providerId="AD" clId="Web-{4EF2CE78-DDF6-449D-76EA-56BD4C40ED44}" dt="2024-09-16T14:27:38.631" v="2" actId="20577"/>
        <pc:sldMkLst>
          <pc:docMk/>
          <pc:sldMk cId="1186865158" sldId="264"/>
        </pc:sldMkLst>
        <pc:spChg chg="mod">
          <ac:chgData name="Jude Clarke" userId="S::jude.clarke@nat.org.uk::f73548dc-c979-4000-9045-bd5b21af065c" providerId="AD" clId="Web-{4EF2CE78-DDF6-449D-76EA-56BD4C40ED44}" dt="2024-09-16T14:27:38.631" v="2" actId="20577"/>
          <ac:spMkLst>
            <pc:docMk/>
            <pc:sldMk cId="1186865158" sldId="264"/>
            <ac:spMk id="3" creationId="{B9641827-AE74-F340-C487-8D3B2B9C64F3}"/>
          </ac:spMkLst>
        </pc:spChg>
      </pc:sldChg>
      <pc:sldChg chg="modSp">
        <pc:chgData name="Jude Clarke" userId="S::jude.clarke@nat.org.uk::f73548dc-c979-4000-9045-bd5b21af065c" providerId="AD" clId="Web-{4EF2CE78-DDF6-449D-76EA-56BD4C40ED44}" dt="2024-09-16T14:29:19.289" v="4" actId="20577"/>
        <pc:sldMkLst>
          <pc:docMk/>
          <pc:sldMk cId="2988801743" sldId="273"/>
        </pc:sldMkLst>
        <pc:spChg chg="mod">
          <ac:chgData name="Jude Clarke" userId="S::jude.clarke@nat.org.uk::f73548dc-c979-4000-9045-bd5b21af065c" providerId="AD" clId="Web-{4EF2CE78-DDF6-449D-76EA-56BD4C40ED44}" dt="2024-09-16T14:29:19.289" v="4" actId="20577"/>
          <ac:spMkLst>
            <pc:docMk/>
            <pc:sldMk cId="2988801743" sldId="273"/>
            <ac:spMk id="10" creationId="{1BA2AAC5-FD49-4199-87C6-D516E79E0EFE}"/>
          </ac:spMkLst>
        </pc:spChg>
      </pc:sldChg>
      <pc:sldChg chg="modSp">
        <pc:chgData name="Jude Clarke" userId="S::jude.clarke@nat.org.uk::f73548dc-c979-4000-9045-bd5b21af065c" providerId="AD" clId="Web-{4EF2CE78-DDF6-449D-76EA-56BD4C40ED44}" dt="2024-09-16T14:32:34.794" v="21" actId="20577"/>
        <pc:sldMkLst>
          <pc:docMk/>
          <pc:sldMk cId="3736664358" sldId="286"/>
        </pc:sldMkLst>
        <pc:spChg chg="mod">
          <ac:chgData name="Jude Clarke" userId="S::jude.clarke@nat.org.uk::f73548dc-c979-4000-9045-bd5b21af065c" providerId="AD" clId="Web-{4EF2CE78-DDF6-449D-76EA-56BD4C40ED44}" dt="2024-09-16T14:32:34.794" v="21" actId="20577"/>
          <ac:spMkLst>
            <pc:docMk/>
            <pc:sldMk cId="3736664358" sldId="286"/>
            <ac:spMk id="2" creationId="{47258E82-8474-396F-DB62-B1080B8F07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E6D79-5D55-4243-B041-148D8E16111A}"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PrEP</a:t>
            </a:r>
            <a:r>
              <a:rPr lang="en-GB"/>
              <a:t> (Pre-exposure prophylaxis) is an HIV prevention pill available on the NHS. </a:t>
            </a:r>
          </a:p>
          <a:p>
            <a:r>
              <a:rPr lang="en-GB"/>
              <a:t>PEP (Post-exposure prophylaxis) is a course of HIV medication that can be taken for up to 72 hours after being exposed to the virus to stop it replicating. </a:t>
            </a:r>
          </a:p>
          <a:p>
            <a:r>
              <a:rPr lang="en-GB"/>
              <a:t>For those living with HIV, getting tested early and getting onto treatment means you can lower the virus to undetectable levels meaning you can’t pass the virus on. </a:t>
            </a:r>
          </a:p>
        </p:txBody>
      </p:sp>
      <p:sp>
        <p:nvSpPr>
          <p:cNvPr id="4" name="Slide Number Placeholder 3"/>
          <p:cNvSpPr>
            <a:spLocks noGrp="1"/>
          </p:cNvSpPr>
          <p:nvPr>
            <p:ph type="sldNum" sz="quarter" idx="5"/>
          </p:nvPr>
        </p:nvSpPr>
        <p:spPr/>
        <p:txBody>
          <a:bodyPr/>
          <a:lstStyle/>
          <a:p>
            <a:fld id="{7B1C7518-19AE-4BDF-85A5-3916898B7B9D}" type="slidenum">
              <a:rPr lang="en-GB" smtClean="0"/>
              <a:t>7</a:t>
            </a:fld>
            <a:endParaRPr lang="en-GB"/>
          </a:p>
        </p:txBody>
      </p:sp>
    </p:spTree>
    <p:extLst>
      <p:ext uri="{BB962C8B-B14F-4D97-AF65-F5344CB8AC3E}">
        <p14:creationId xmlns:p14="http://schemas.microsoft.com/office/powerpoint/2010/main" val="390229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Although we now have great treatment and people living with HIV can live long and healthy lives, they still experience HIV stigma.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people living with HIV are judged and treated badly because of prejudice and assumptions about HIV, we call this ‘HIV stigma’.</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Stigma persists because many people don’t understand the reality of HIV and are scared of it.</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But people living with HIV deserve our respect and dignity, just like anyone else.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11</a:t>
            </a:fld>
            <a:endParaRPr lang="en-GB"/>
          </a:p>
        </p:txBody>
      </p:sp>
    </p:spTree>
    <p:extLst>
      <p:ext uri="{BB962C8B-B14F-4D97-AF65-F5344CB8AC3E}">
        <p14:creationId xmlns:p14="http://schemas.microsoft.com/office/powerpoint/2010/main" val="211973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1C7518-19AE-4BDF-85A5-3916898B7B9D}" type="slidenum">
              <a:rPr lang="en-GB" smtClean="0"/>
              <a:t>12</a:t>
            </a:fld>
            <a:endParaRPr lang="en-GB"/>
          </a:p>
        </p:txBody>
      </p:sp>
    </p:spTree>
    <p:extLst>
      <p:ext uri="{BB962C8B-B14F-4D97-AF65-F5344CB8AC3E}">
        <p14:creationId xmlns:p14="http://schemas.microsoft.com/office/powerpoint/2010/main" val="193469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EB7-0C21-4E9B-9E80-499573B0B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DEDF0E-83A8-48A9-8557-F651EAABA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5" name="Footer Placeholder 4">
            <a:extLst>
              <a:ext uri="{FF2B5EF4-FFF2-40B4-BE49-F238E27FC236}">
                <a16:creationId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EEE3CF-E06B-44A2-BD8C-DC3C7286C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5" name="Footer Placeholder 4">
            <a:extLst>
              <a:ext uri="{FF2B5EF4-FFF2-40B4-BE49-F238E27FC236}">
                <a16:creationId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78A52-E90E-4F6B-8C21-1B6C873718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388FA6-E8E9-4CCC-8880-207DE67D8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5" name="Footer Placeholder 4">
            <a:extLst>
              <a:ext uri="{FF2B5EF4-FFF2-40B4-BE49-F238E27FC236}">
                <a16:creationId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C6385-50E2-498A-95FF-0C8EF73541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5" name="Footer Placeholder 4">
            <a:extLst>
              <a:ext uri="{FF2B5EF4-FFF2-40B4-BE49-F238E27FC236}">
                <a16:creationId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DDA9-83A5-4794-BA70-D5F6D108F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8613F9-CC7C-47E8-B60E-FAC59C6AC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5" name="Footer Placeholder 4">
            <a:extLst>
              <a:ext uri="{FF2B5EF4-FFF2-40B4-BE49-F238E27FC236}">
                <a16:creationId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EA85D7-22F4-4767-AEB1-DF2009E658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0E34D-5541-4396-AFF9-8C98354ED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6" name="Footer Placeholder 5">
            <a:extLst>
              <a:ext uri="{FF2B5EF4-FFF2-40B4-BE49-F238E27FC236}">
                <a16:creationId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642-D44E-4929-B496-4BB01AE7A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6D9C94-9E5D-4E9A-AF80-6C3E48F5B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D1BE-8B56-4EE5-B171-680E163FD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042D59-2ED6-4A6F-8869-3E66C50BF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73939-AE40-4A39-A9E0-BF0A5A347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8" name="Footer Placeholder 7">
            <a:extLst>
              <a:ext uri="{FF2B5EF4-FFF2-40B4-BE49-F238E27FC236}">
                <a16:creationId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4" name="Footer Placeholder 3">
            <a:extLst>
              <a:ext uri="{FF2B5EF4-FFF2-40B4-BE49-F238E27FC236}">
                <a16:creationId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3" name="Footer Placeholder 2">
            <a:extLst>
              <a:ext uri="{FF2B5EF4-FFF2-40B4-BE49-F238E27FC236}">
                <a16:creationId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FF9-ACD5-4DBE-9CF2-38C5D4738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EF28DF-2239-4ED7-9E4F-963A38B52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AD37E-48F7-43CE-B47B-A34CB182F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6" name="Footer Placeholder 5">
            <a:extLst>
              <a:ext uri="{FF2B5EF4-FFF2-40B4-BE49-F238E27FC236}">
                <a16:creationId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EFF1-023D-461F-BBF5-889C3CBC7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5DB493-AB5C-48D4-AE59-0DAD2F003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F684AB-5FB5-46C5-B4E0-F50F514D9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16/09/2024</a:t>
            </a:fld>
            <a:endParaRPr lang="en-GB"/>
          </a:p>
        </p:txBody>
      </p:sp>
      <p:sp>
        <p:nvSpPr>
          <p:cNvPr id="6" name="Footer Placeholder 5">
            <a:extLst>
              <a:ext uri="{FF2B5EF4-FFF2-40B4-BE49-F238E27FC236}">
                <a16:creationId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6FADB-9B6C-4D1C-9D4A-211963E04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D2923-7A8B-4F2B-BDB7-1405D5F90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DF815-4CE3-4684-AEE7-0098B8926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2A47D-BA53-478A-AA84-4AF2F07F1706}" type="datetimeFigureOut">
              <a:rPr lang="en-GB" smtClean="0"/>
              <a:t>16/09/2024</a:t>
            </a:fld>
            <a:endParaRPr lang="en-GB"/>
          </a:p>
        </p:txBody>
      </p:sp>
      <p:sp>
        <p:nvSpPr>
          <p:cNvPr id="5" name="Footer Placeholder 4">
            <a:extLst>
              <a:ext uri="{FF2B5EF4-FFF2-40B4-BE49-F238E27FC236}">
                <a16:creationId xmlns:a16="http://schemas.microsoft.com/office/drawing/2014/main" id="{27CF4CEF-FD19-410B-B8EF-F34F0496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F147E0-8640-42A7-BDFB-CB613CF1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nat.org.uk/blog/positive-voices-findings-need-provoke-step-change-action-hiv"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hyperlink" Target="https://act.nat.org.uk/donate" TargetMode="External"/><Relationship Id="rId3" Type="http://schemas.openxmlformats.org/officeDocument/2006/relationships/image" Target="../media/image5.png"/><Relationship Id="rId7" Type="http://schemas.openxmlformats.org/officeDocument/2006/relationships/hyperlink" Target="https://loopedin.nat.org.uk/"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nat.org.uk/newsletter-sign-up" TargetMode="External"/><Relationship Id="rId5" Type="http://schemas.openxmlformats.org/officeDocument/2006/relationships/hyperlink" Target="https://www.nat.org.uk/get-involved/fundraising" TargetMode="External"/><Relationship Id="rId4" Type="http://schemas.openxmlformats.org/officeDocument/2006/relationships/hyperlink" Target="https://worldaidsday.org/" TargetMode="Externa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cdc.gov/hiv/basics/prep/prep-effectivenes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who.int/data/gho/data/themes/hiv-aids#:~:text=Globally%2C%2039.9%20million%20%5B36.1%E2%80%93,considerably%20between%20countries%20and%20reg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ribbon on a white background&#10;&#10;Description automatically generated">
            <a:extLst>
              <a:ext uri="{FF2B5EF4-FFF2-40B4-BE49-F238E27FC236}">
                <a16:creationId xmlns:a16="http://schemas.microsoft.com/office/drawing/2014/main" id="{69AF4B9A-41C2-B98C-8876-130BE180A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84" y="0"/>
            <a:ext cx="3751862" cy="4822526"/>
          </a:xfrm>
          <a:prstGeom prst="rect">
            <a:avLst/>
          </a:prstGeom>
        </p:spPr>
      </p:pic>
      <p:pic>
        <p:nvPicPr>
          <p:cNvPr id="6" name="Picture 5" descr="A person wearing a black shirt with a red ribbon&#10;&#10;Description automatically generated">
            <a:extLst>
              <a:ext uri="{FF2B5EF4-FFF2-40B4-BE49-F238E27FC236}">
                <a16:creationId xmlns:a16="http://schemas.microsoft.com/office/drawing/2014/main" id="{3CA25155-AC01-6F9F-A91C-309AD4814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813" y="-9989"/>
            <a:ext cx="3650827" cy="5476240"/>
          </a:xfrm>
          <a:prstGeom prst="rect">
            <a:avLst/>
          </a:prstGeom>
        </p:spPr>
      </p:pic>
      <p:pic>
        <p:nvPicPr>
          <p:cNvPr id="4" name="Picture 3" descr="A close up of a sign&#10;&#10;Description automatically generated">
            <a:extLst>
              <a:ext uri="{FF2B5EF4-FFF2-40B4-BE49-F238E27FC236}">
                <a16:creationId xmlns:a16="http://schemas.microsoft.com/office/drawing/2014/main" id="{FA017E5D-30D2-4DE3-82C5-53F721E89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640" y="242089"/>
            <a:ext cx="3751862" cy="2269126"/>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F6389E1-A56E-4E04-8CA9-0E814B6CF4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 y="857"/>
            <a:ext cx="12190476" cy="6857143"/>
          </a:xfrm>
          <a:prstGeom prst="rect">
            <a:avLst/>
          </a:prstGeom>
        </p:spPr>
      </p:pic>
      <p:sp>
        <p:nvSpPr>
          <p:cNvPr id="10" name="TextBox 9">
            <a:extLst>
              <a:ext uri="{FF2B5EF4-FFF2-40B4-BE49-F238E27FC236}">
                <a16:creationId xmlns:a16="http://schemas.microsoft.com/office/drawing/2014/main" id="{26CEEBF8-C765-48B5-8D0E-CEF31E5CA89D}"/>
              </a:ext>
            </a:extLst>
          </p:cNvPr>
          <p:cNvSpPr txBox="1"/>
          <p:nvPr/>
        </p:nvSpPr>
        <p:spPr>
          <a:xfrm rot="792061">
            <a:off x="662578" y="5853767"/>
            <a:ext cx="8817365" cy="892552"/>
          </a:xfrm>
          <a:prstGeom prst="rect">
            <a:avLst/>
          </a:prstGeom>
          <a:noFill/>
        </p:spPr>
        <p:txBody>
          <a:bodyPr wrap="square" rtlCol="0">
            <a:spAutoFit/>
          </a:bodyPr>
          <a:lstStyle/>
          <a:p>
            <a:r>
              <a:rPr lang="en-GB" sz="5200" b="1" spc="-150">
                <a:solidFill>
                  <a:schemeClr val="bg1"/>
                </a:solidFill>
                <a:latin typeface="Arial" panose="020B0604020202020204" pitchFamily="34" charset="0"/>
                <a:cs typeface="Arial" panose="020B0604020202020204" pitchFamily="34" charset="0"/>
              </a:rPr>
              <a:t>The story of HIV</a:t>
            </a:r>
          </a:p>
        </p:txBody>
      </p:sp>
    </p:spTree>
    <p:extLst>
      <p:ext uri="{BB962C8B-B14F-4D97-AF65-F5344CB8AC3E}">
        <p14:creationId xmlns:p14="http://schemas.microsoft.com/office/powerpoint/2010/main" val="290553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904762" y="1454641"/>
            <a:ext cx="5370535" cy="4832092"/>
          </a:xfrm>
          <a:prstGeom prst="rect">
            <a:avLst/>
          </a:prstGeom>
          <a:noFill/>
        </p:spPr>
        <p:txBody>
          <a:bodyPr wrap="square" rtlCol="0">
            <a:spAutoFit/>
          </a:bodyPr>
          <a:lstStyle/>
          <a:p>
            <a:pPr marL="457200" indent="-457200" algn="l">
              <a:buClr>
                <a:srgbClr val="DB291C"/>
              </a:buClr>
              <a:buFont typeface="Arial" panose="020B0604020202020204" pitchFamily="34" charset="0"/>
              <a:buChar char="•"/>
            </a:pPr>
            <a:r>
              <a:rPr lang="en-US" sz="2800" b="0" i="0">
                <a:solidFill>
                  <a:srgbClr val="3D3935"/>
                </a:solidFill>
                <a:effectLst/>
                <a:highlight>
                  <a:srgbClr val="FEFFFE"/>
                </a:highlight>
                <a:latin typeface="Arial" panose="020B0604020202020204" pitchFamily="34" charset="0"/>
              </a:rPr>
              <a:t>A total of </a:t>
            </a:r>
            <a:r>
              <a:rPr lang="en-US" sz="2800" b="1" i="0">
                <a:solidFill>
                  <a:srgbClr val="3D3935"/>
                </a:solidFill>
                <a:effectLst/>
                <a:highlight>
                  <a:srgbClr val="FEFFFE"/>
                </a:highlight>
                <a:latin typeface="Arial" panose="020B0604020202020204" pitchFamily="34" charset="0"/>
              </a:rPr>
              <a:t>102,168 people received HIV care </a:t>
            </a:r>
            <a:r>
              <a:rPr lang="en-US" sz="2800" b="0" i="0">
                <a:solidFill>
                  <a:srgbClr val="3D3935"/>
                </a:solidFill>
                <a:effectLst/>
                <a:highlight>
                  <a:srgbClr val="FEFFFE"/>
                </a:highlight>
                <a:latin typeface="Arial" panose="020B0604020202020204" pitchFamily="34" charset="0"/>
              </a:rPr>
              <a:t>in 2022 in the UK.</a:t>
            </a:r>
          </a:p>
          <a:p>
            <a:pPr marL="457200" indent="-457200" algn="l">
              <a:buClr>
                <a:srgbClr val="DB291C"/>
              </a:buClr>
              <a:buFont typeface="Arial" panose="020B0604020202020204" pitchFamily="34" charset="0"/>
              <a:buChar char="•"/>
            </a:pPr>
            <a:r>
              <a:rPr lang="en-US" sz="2800" b="0" i="0">
                <a:solidFill>
                  <a:srgbClr val="3D3935"/>
                </a:solidFill>
                <a:effectLst/>
                <a:highlight>
                  <a:srgbClr val="FEFFFE"/>
                </a:highlight>
                <a:latin typeface="Arial" panose="020B0604020202020204" pitchFamily="34" charset="0"/>
              </a:rPr>
              <a:t>The number of people accessing specialist care for HIV has reached its </a:t>
            </a:r>
            <a:r>
              <a:rPr lang="en-US" sz="2800" b="1" i="0">
                <a:solidFill>
                  <a:srgbClr val="3D3935"/>
                </a:solidFill>
                <a:effectLst/>
                <a:highlight>
                  <a:srgbClr val="FEFFFE"/>
                </a:highlight>
                <a:latin typeface="Arial" panose="020B0604020202020204" pitchFamily="34" charset="0"/>
              </a:rPr>
              <a:t>highest number ever.</a:t>
            </a:r>
            <a:endParaRPr lang="en-US" sz="2800" b="1">
              <a:solidFill>
                <a:srgbClr val="3D3935"/>
              </a:solidFill>
              <a:highlight>
                <a:srgbClr val="FEFFFE"/>
              </a:highlight>
              <a:latin typeface="Arial" panose="020B0604020202020204" pitchFamily="34" charset="0"/>
            </a:endParaRPr>
          </a:p>
          <a:p>
            <a:pPr marL="457200" indent="-457200" algn="l">
              <a:buClr>
                <a:srgbClr val="DB291C"/>
              </a:buClr>
              <a:buFont typeface="Arial" panose="020B0604020202020204" pitchFamily="34" charset="0"/>
              <a:buChar char="•"/>
            </a:pPr>
            <a:r>
              <a:rPr lang="en-US" sz="2800" b="0" i="0">
                <a:solidFill>
                  <a:srgbClr val="3D3935"/>
                </a:solidFill>
                <a:effectLst/>
                <a:highlight>
                  <a:srgbClr val="FEFFFE"/>
                </a:highlight>
                <a:latin typeface="Arial" panose="020B0604020202020204" pitchFamily="34" charset="0"/>
              </a:rPr>
              <a:t>From 2013 to 2022, the number of people accessing HIV care increased by almost </a:t>
            </a:r>
            <a:r>
              <a:rPr lang="en-US" sz="2800" b="1" i="0">
                <a:solidFill>
                  <a:srgbClr val="3D3935"/>
                </a:solidFill>
                <a:effectLst/>
                <a:highlight>
                  <a:srgbClr val="FEFFFE"/>
                </a:highlight>
                <a:latin typeface="Arial" panose="020B0604020202020204" pitchFamily="34" charset="0"/>
              </a:rPr>
              <a:t>27%.</a:t>
            </a: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5" name="Picture 4" descr="A person in an orange shirt&#10;&#10;Description automatically generated">
            <a:extLst>
              <a:ext uri="{FF2B5EF4-FFF2-40B4-BE49-F238E27FC236}">
                <a16:creationId xmlns:a16="http://schemas.microsoft.com/office/drawing/2014/main" id="{65ABEA4E-24CB-8CD1-EAD2-52B13C4C7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649" y="378689"/>
            <a:ext cx="4436931" cy="62761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6649958" cy="707886"/>
          </a:xfrm>
          <a:prstGeom prst="rect">
            <a:avLst/>
          </a:prstGeom>
          <a:noFill/>
        </p:spPr>
        <p:txBody>
          <a:bodyPr wrap="square" rtlCol="0">
            <a:spAutoFit/>
          </a:bodyPr>
          <a:lstStyle/>
          <a:p>
            <a:r>
              <a:rPr lang="en-US" sz="4000" b="1" spc="-150">
                <a:solidFill>
                  <a:srgbClr val="DB291C"/>
                </a:solidFill>
                <a:latin typeface="Arial" panose="020B0604020202020204" pitchFamily="34" charset="0"/>
                <a:cs typeface="Arial" panose="020B0604020202020204" pitchFamily="34" charset="0"/>
              </a:rPr>
              <a:t>Accessing care</a:t>
            </a:r>
            <a:r>
              <a:rPr lang="en-GB" sz="4000" b="1" spc="-150">
                <a:solidFill>
                  <a:srgbClr val="DB291C"/>
                </a:solidFill>
                <a:latin typeface="Arial" panose="020B0604020202020204" pitchFamily="34" charset="0"/>
                <a:cs typeface="Arial" panose="020B0604020202020204" pitchFamily="34" charset="0"/>
              </a:rPr>
              <a:t> in the UK</a:t>
            </a:r>
          </a:p>
        </p:txBody>
      </p:sp>
    </p:spTree>
    <p:extLst>
      <p:ext uri="{BB962C8B-B14F-4D97-AF65-F5344CB8AC3E}">
        <p14:creationId xmlns:p14="http://schemas.microsoft.com/office/powerpoint/2010/main" val="367741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98724" y="254844"/>
            <a:ext cx="9875547" cy="1015663"/>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Rectangle 9">
            <a:extLst>
              <a:ext uri="{FF2B5EF4-FFF2-40B4-BE49-F238E27FC236}">
                <a16:creationId xmlns:a16="http://schemas.microsoft.com/office/drawing/2014/main" id="{1BA2AAC5-FD49-4199-87C6-D516E79E0EFE}"/>
              </a:ext>
            </a:extLst>
          </p:cNvPr>
          <p:cNvSpPr/>
          <p:nvPr/>
        </p:nvSpPr>
        <p:spPr>
          <a:xfrm>
            <a:off x="2098724" y="1423982"/>
            <a:ext cx="9835978" cy="1938992"/>
          </a:xfrm>
          <a:prstGeom prst="rect">
            <a:avLst/>
          </a:prstGeom>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r>
              <a:rPr lang="en-GB" sz="4000" b="1">
                <a:solidFill>
                  <a:srgbClr val="3D3935"/>
                </a:solidFill>
                <a:latin typeface="Arial"/>
                <a:cs typeface="Arial"/>
              </a:rPr>
              <a:t>HIV stigma:</a:t>
            </a:r>
            <a:r>
              <a:rPr lang="en-GB" sz="4000">
                <a:solidFill>
                  <a:srgbClr val="3D3935"/>
                </a:solidFill>
                <a:latin typeface="Arial"/>
                <a:cs typeface="Arial"/>
              </a:rPr>
              <a:t> </a:t>
            </a:r>
            <a:r>
              <a:rPr lang="en-US" sz="4000">
                <a:solidFill>
                  <a:srgbClr val="3D3935"/>
                </a:solidFill>
                <a:latin typeface="Arial"/>
                <a:cs typeface="Arial"/>
              </a:rPr>
              <a:t>When people living with HIV are judged and treated badly because of prejudice and assumptions about HIV.</a:t>
            </a:r>
            <a:endParaRPr lang="en-GB" sz="4000">
              <a:solidFill>
                <a:srgbClr val="3D3935"/>
              </a:solidFill>
              <a:latin typeface="Arial"/>
              <a:cs typeface="Arial"/>
            </a:endParaRPr>
          </a:p>
        </p:txBody>
      </p:sp>
      <p:pic>
        <p:nvPicPr>
          <p:cNvPr id="2" name="Picture 1" descr="A person with blonde hair and a pink floral dress&#10;&#10;Description automatically generated">
            <a:extLst>
              <a:ext uri="{FF2B5EF4-FFF2-40B4-BE49-F238E27FC236}">
                <a16:creationId xmlns:a16="http://schemas.microsoft.com/office/drawing/2014/main" id="{38C4B96F-DE6C-8932-70D9-47219DBE50EB}"/>
              </a:ext>
            </a:extLst>
          </p:cNvPr>
          <p:cNvPicPr>
            <a:picLocks noChangeAspect="1"/>
          </p:cNvPicPr>
          <p:nvPr/>
        </p:nvPicPr>
        <p:blipFill>
          <a:blip r:embed="rId5"/>
          <a:stretch>
            <a:fillRect/>
          </a:stretch>
        </p:blipFill>
        <p:spPr>
          <a:xfrm>
            <a:off x="2099930" y="3516773"/>
            <a:ext cx="6025116" cy="3005361"/>
          </a:xfrm>
          <a:prstGeom prst="rect">
            <a:avLst/>
          </a:prstGeom>
        </p:spPr>
      </p:pic>
    </p:spTree>
    <p:extLst>
      <p:ext uri="{BB962C8B-B14F-4D97-AF65-F5344CB8AC3E}">
        <p14:creationId xmlns:p14="http://schemas.microsoft.com/office/powerpoint/2010/main" val="298880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2062148" y="252991"/>
            <a:ext cx="9875547" cy="1015663"/>
          </a:xfrm>
          <a:prstGeom prst="rect">
            <a:avLst/>
          </a:prstGeom>
          <a:noFill/>
        </p:spPr>
        <p:txBody>
          <a:bodyPr wrap="square" rtlCol="0">
            <a:spAutoFit/>
          </a:bodyPr>
          <a:lstStyle/>
          <a:p>
            <a:r>
              <a:rPr lang="en-GB" sz="6000" b="1" spc="-150">
                <a:solidFill>
                  <a:srgbClr val="DB291C"/>
                </a:solidFill>
                <a:latin typeface="Arial" panose="020B0604020202020204" pitchFamily="34" charset="0"/>
                <a:cs typeface="Arial" panose="020B0604020202020204" pitchFamily="34" charset="0"/>
              </a:rPr>
              <a:t>Living with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10" name="TextBox 9">
            <a:extLst>
              <a:ext uri="{FF2B5EF4-FFF2-40B4-BE49-F238E27FC236}">
                <a16:creationId xmlns:a16="http://schemas.microsoft.com/office/drawing/2014/main" id="{98137B2C-B690-A1E1-881A-445ABEFCB56B}"/>
              </a:ext>
            </a:extLst>
          </p:cNvPr>
          <p:cNvSpPr txBox="1"/>
          <p:nvPr/>
        </p:nvSpPr>
        <p:spPr>
          <a:xfrm>
            <a:off x="2062148" y="1388518"/>
            <a:ext cx="7705229" cy="6226320"/>
          </a:xfrm>
          <a:prstGeom prst="rect">
            <a:avLst/>
          </a:prstGeom>
          <a:noFill/>
        </p:spPr>
        <p:txBody>
          <a:bodyPr wrap="square" lIns="91440" tIns="45720" rIns="91440" bIns="45720" rtlCol="0" anchor="t">
            <a:spAutoFit/>
          </a:bodyPr>
          <a:lstStyle/>
          <a:p>
            <a:pPr>
              <a:lnSpc>
                <a:spcPct val="120000"/>
              </a:lnSpc>
              <a:spcAft>
                <a:spcPts val="600"/>
              </a:spcAft>
              <a:buClr>
                <a:srgbClr val="DF1A28"/>
              </a:buClr>
              <a:buSzPct val="100000"/>
            </a:pPr>
            <a:r>
              <a:rPr lang="en-US" sz="2400" b="1">
                <a:solidFill>
                  <a:srgbClr val="3D3935"/>
                </a:solidFill>
                <a:latin typeface="Arial" panose="020B0604020202020204" pitchFamily="34" charset="0"/>
                <a:cs typeface="Arial" panose="020B0604020202020204" pitchFamily="34" charset="0"/>
                <a:hlinkClick r:id="rId5"/>
              </a:rPr>
              <a:t>The 2022 Positive Voices</a:t>
            </a:r>
            <a:r>
              <a:rPr lang="en-US" sz="2400" b="1">
                <a:solidFill>
                  <a:srgbClr val="3D3935"/>
                </a:solidFill>
                <a:latin typeface="Arial" panose="020B0604020202020204" pitchFamily="34" charset="0"/>
                <a:cs typeface="Arial" panose="020B0604020202020204" pitchFamily="34" charset="0"/>
              </a:rPr>
              <a:t> survey found that: </a:t>
            </a:r>
            <a:r>
              <a:rPr lang="en-US" sz="2400">
                <a:solidFill>
                  <a:srgbClr val="3D3935"/>
                </a:solidFill>
                <a:latin typeface="Arial" panose="020B0604020202020204" pitchFamily="34" charset="0"/>
                <a:cs typeface="Arial" panose="020B0604020202020204" pitchFamily="34" charset="0"/>
              </a:rPr>
              <a:t> </a:t>
            </a:r>
          </a:p>
          <a:p>
            <a:pPr marL="342900" indent="-342900">
              <a:spcAft>
                <a:spcPts val="600"/>
              </a:spcAft>
              <a:buClr>
                <a:srgbClr val="DF1A28"/>
              </a:buClr>
              <a:buSzPct val="100000"/>
              <a:buFont typeface="Arial" panose="020B0604020202020204" pitchFamily="34" charset="0"/>
              <a:buChar char="•"/>
            </a:pPr>
            <a:r>
              <a:rPr lang="en-US" sz="2400">
                <a:solidFill>
                  <a:srgbClr val="3D3935"/>
                </a:solidFill>
                <a:latin typeface="Arial" panose="020B0604020202020204" pitchFamily="34" charset="0"/>
                <a:ea typeface="+mn-lt"/>
                <a:cs typeface="Arial" panose="020B0604020202020204" pitchFamily="34" charset="0"/>
              </a:rPr>
              <a:t>Reported stigma has improved slightly since 2017 but remains very high. Only </a:t>
            </a:r>
            <a:r>
              <a:rPr lang="en-US" sz="2400" b="1">
                <a:solidFill>
                  <a:srgbClr val="3D3935"/>
                </a:solidFill>
                <a:latin typeface="Arial" panose="020B0604020202020204" pitchFamily="34" charset="0"/>
                <a:ea typeface="+mn-lt"/>
                <a:cs typeface="Arial" panose="020B0604020202020204" pitchFamily="34" charset="0"/>
              </a:rPr>
              <a:t>1 in 8 people</a:t>
            </a:r>
            <a:r>
              <a:rPr lang="en-US" sz="2400">
                <a:solidFill>
                  <a:srgbClr val="3D3935"/>
                </a:solidFill>
                <a:latin typeface="Arial" panose="020B0604020202020204" pitchFamily="34" charset="0"/>
                <a:ea typeface="+mn-lt"/>
                <a:cs typeface="Arial" panose="020B0604020202020204" pitchFamily="34" charset="0"/>
              </a:rPr>
              <a:t> had shared their HIV status with most people in their lives.</a:t>
            </a:r>
            <a:endParaRPr lang="en-US" sz="2400">
              <a:solidFill>
                <a:srgbClr val="000000"/>
              </a:solidFill>
              <a:latin typeface="Arial" panose="020B0604020202020204" pitchFamily="34" charset="0"/>
              <a:ea typeface="+mn-lt"/>
              <a:cs typeface="Arial" panose="020B0604020202020204" pitchFamily="34" charset="0"/>
            </a:endParaRPr>
          </a:p>
          <a:p>
            <a:pPr marL="342900" indent="-342900">
              <a:spcAft>
                <a:spcPts val="600"/>
              </a:spcAft>
              <a:buClr>
                <a:srgbClr val="DF1A28"/>
              </a:buClr>
              <a:buSzPct val="100000"/>
              <a:buFont typeface="Arial" panose="020B0604020202020204" pitchFamily="34" charset="0"/>
              <a:buChar char="•"/>
            </a:pPr>
            <a:r>
              <a:rPr lang="en-US" sz="2400">
                <a:solidFill>
                  <a:srgbClr val="3D3935"/>
                </a:solidFill>
                <a:latin typeface="Arial" panose="020B0604020202020204" pitchFamily="34" charset="0"/>
                <a:ea typeface="+mn-lt"/>
                <a:cs typeface="Arial" panose="020B0604020202020204" pitchFamily="34" charset="0"/>
              </a:rPr>
              <a:t>Since 2017 there has been little change in life satisfaction and quality of life among people living with HIV. Overall, compared to the general population, </a:t>
            </a:r>
            <a:r>
              <a:rPr lang="en-US" sz="2400" b="1">
                <a:solidFill>
                  <a:srgbClr val="3D3935"/>
                </a:solidFill>
                <a:latin typeface="Arial" panose="020B0604020202020204" pitchFamily="34" charset="0"/>
                <a:ea typeface="+mn-lt"/>
                <a:cs typeface="Arial" panose="020B0604020202020204" pitchFamily="34" charset="0"/>
              </a:rPr>
              <a:t>people living with HIV continued to fare slightly worse.</a:t>
            </a:r>
            <a:r>
              <a:rPr lang="en-US" sz="2400">
                <a:solidFill>
                  <a:srgbClr val="3D3935"/>
                </a:solidFill>
                <a:latin typeface="Arial" panose="020B0604020202020204" pitchFamily="34" charset="0"/>
                <a:ea typeface="+mn-lt"/>
                <a:cs typeface="Arial" panose="020B0604020202020204" pitchFamily="34" charset="0"/>
              </a:rPr>
              <a:t> </a:t>
            </a:r>
            <a:endParaRPr lang="en-US" sz="2400">
              <a:solidFill>
                <a:srgbClr val="000000"/>
              </a:solidFill>
              <a:latin typeface="Arial" panose="020B0604020202020204" pitchFamily="34" charset="0"/>
              <a:ea typeface="+mn-lt"/>
              <a:cs typeface="Arial" panose="020B0604020202020204" pitchFamily="34" charset="0"/>
            </a:endParaRPr>
          </a:p>
          <a:p>
            <a:pPr marL="342900" indent="-342900">
              <a:spcAft>
                <a:spcPts val="600"/>
              </a:spcAft>
              <a:buClr>
                <a:srgbClr val="DF1A28"/>
              </a:buClr>
              <a:buSzPct val="100000"/>
              <a:buFont typeface="Arial" panose="020B0604020202020204" pitchFamily="34" charset="0"/>
              <a:buChar char="•"/>
            </a:pPr>
            <a:r>
              <a:rPr lang="en-US" sz="2400" b="1">
                <a:solidFill>
                  <a:srgbClr val="3D3935"/>
                </a:solidFill>
                <a:latin typeface="Arial" panose="020B0604020202020204" pitchFamily="34" charset="0"/>
                <a:ea typeface="+mn-lt"/>
                <a:cs typeface="Arial" panose="020B0604020202020204" pitchFamily="34" charset="0"/>
              </a:rPr>
              <a:t>9 in 10</a:t>
            </a:r>
            <a:r>
              <a:rPr lang="en-US" sz="2400">
                <a:solidFill>
                  <a:srgbClr val="3D3935"/>
                </a:solidFill>
                <a:latin typeface="Arial" panose="020B0604020202020204" pitchFamily="34" charset="0"/>
                <a:ea typeface="+mn-lt"/>
                <a:cs typeface="Arial" panose="020B0604020202020204" pitchFamily="34" charset="0"/>
              </a:rPr>
              <a:t> people living with HIV were aware of ‘Undetectable = </a:t>
            </a:r>
            <a:r>
              <a:rPr lang="en-US" sz="2400" err="1">
                <a:solidFill>
                  <a:srgbClr val="3D3935"/>
                </a:solidFill>
                <a:latin typeface="Arial" panose="020B0604020202020204" pitchFamily="34" charset="0"/>
                <a:ea typeface="+mn-lt"/>
                <a:cs typeface="Arial" panose="020B0604020202020204" pitchFamily="34" charset="0"/>
              </a:rPr>
              <a:t>untransmittable</a:t>
            </a:r>
            <a:r>
              <a:rPr lang="en-US" sz="2400">
                <a:solidFill>
                  <a:srgbClr val="3D3935"/>
                </a:solidFill>
                <a:latin typeface="Arial" panose="020B0604020202020204" pitchFamily="34" charset="0"/>
                <a:ea typeface="+mn-lt"/>
                <a:cs typeface="Arial" panose="020B0604020202020204" pitchFamily="34" charset="0"/>
              </a:rPr>
              <a:t>’ (U=U) however </a:t>
            </a:r>
            <a:br>
              <a:rPr lang="en-US" sz="2400">
                <a:solidFill>
                  <a:srgbClr val="3D3935"/>
                </a:solidFill>
                <a:latin typeface="Arial" panose="020B0604020202020204" pitchFamily="34" charset="0"/>
                <a:ea typeface="+mn-lt"/>
                <a:cs typeface="Arial" panose="020B0604020202020204" pitchFamily="34" charset="0"/>
              </a:rPr>
            </a:br>
            <a:r>
              <a:rPr lang="en-US" sz="2400">
                <a:solidFill>
                  <a:srgbClr val="3D3935"/>
                </a:solidFill>
                <a:latin typeface="Arial" panose="020B0604020202020204" pitchFamily="34" charset="0"/>
                <a:ea typeface="+mn-lt"/>
                <a:cs typeface="Arial" panose="020B0604020202020204" pitchFamily="34" charset="0"/>
              </a:rPr>
              <a:t>only </a:t>
            </a:r>
            <a:r>
              <a:rPr lang="en-US" sz="2400" b="1">
                <a:solidFill>
                  <a:srgbClr val="3D3935"/>
                </a:solidFill>
                <a:latin typeface="Arial" panose="020B0604020202020204" pitchFamily="34" charset="0"/>
                <a:ea typeface="+mn-lt"/>
                <a:cs typeface="Arial" panose="020B0604020202020204" pitchFamily="34" charset="0"/>
              </a:rPr>
              <a:t>6 in 10</a:t>
            </a:r>
            <a:r>
              <a:rPr lang="en-US" sz="2400">
                <a:solidFill>
                  <a:srgbClr val="3D3935"/>
                </a:solidFill>
                <a:latin typeface="Arial" panose="020B0604020202020204" pitchFamily="34" charset="0"/>
                <a:ea typeface="+mn-lt"/>
                <a:cs typeface="Arial" panose="020B0604020202020204" pitchFamily="34" charset="0"/>
              </a:rPr>
              <a:t> believed strongly in the concept.  </a:t>
            </a:r>
            <a:endParaRPr lang="en-US" sz="2400">
              <a:latin typeface="Arial" panose="020B0604020202020204" pitchFamily="34" charset="0"/>
              <a:ea typeface="+mn-lt"/>
              <a:cs typeface="Arial" panose="020B0604020202020204" pitchFamily="34" charset="0"/>
            </a:endParaRPr>
          </a:p>
          <a:p>
            <a:pPr marL="342900" indent="-342900">
              <a:lnSpc>
                <a:spcPct val="120000"/>
              </a:lnSpc>
              <a:spcAft>
                <a:spcPts val="600"/>
              </a:spcAft>
              <a:buClr>
                <a:srgbClr val="DF1A28"/>
              </a:buClr>
              <a:buSzPct val="100000"/>
              <a:buFont typeface="Wingdings"/>
              <a:buChar char="Ø"/>
            </a:pPr>
            <a:endParaRPr lang="en-US" sz="2400">
              <a:solidFill>
                <a:srgbClr val="3D3935"/>
              </a:solidFill>
              <a:latin typeface="Arial" panose="020B0604020202020204" pitchFamily="34" charset="0"/>
              <a:ea typeface="+mn-lt"/>
              <a:cs typeface="Arial" panose="020B0604020202020204" pitchFamily="34" charset="0"/>
            </a:endParaRPr>
          </a:p>
          <a:p>
            <a:pPr marL="342900" indent="-342900">
              <a:lnSpc>
                <a:spcPct val="120000"/>
              </a:lnSpc>
              <a:spcAft>
                <a:spcPts val="600"/>
              </a:spcAft>
              <a:buClr>
                <a:srgbClr val="DF1A28"/>
              </a:buClr>
              <a:buSzPct val="100000"/>
              <a:buFont typeface="Wingdings"/>
              <a:buChar char="Ø"/>
            </a:pPr>
            <a:endParaRPr lang="en-US" sz="2500">
              <a:solidFill>
                <a:srgbClr val="3D3935"/>
              </a:solidFill>
              <a:ea typeface="+mn-lt"/>
              <a:cs typeface="+mn-lt"/>
            </a:endParaRPr>
          </a:p>
        </p:txBody>
      </p:sp>
      <p:pic>
        <p:nvPicPr>
          <p:cNvPr id="3" name="Picture 2" descr="A person holding a megaphone&#10;&#10;Description automatically generated">
            <a:extLst>
              <a:ext uri="{FF2B5EF4-FFF2-40B4-BE49-F238E27FC236}">
                <a16:creationId xmlns:a16="http://schemas.microsoft.com/office/drawing/2014/main" id="{20945F2E-AB99-05B1-4183-DE219A9C12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3328" y="730492"/>
            <a:ext cx="2858672" cy="4288008"/>
          </a:xfrm>
          <a:prstGeom prst="rect">
            <a:avLst/>
          </a:prstGeom>
        </p:spPr>
      </p:pic>
    </p:spTree>
    <p:extLst>
      <p:ext uri="{BB962C8B-B14F-4D97-AF65-F5344CB8AC3E}">
        <p14:creationId xmlns:p14="http://schemas.microsoft.com/office/powerpoint/2010/main" val="61457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10082525"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How National AIDS Trust helps</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3" name="TextBox 1">
            <a:extLst>
              <a:ext uri="{FF2B5EF4-FFF2-40B4-BE49-F238E27FC236}">
                <a16:creationId xmlns:a16="http://schemas.microsoft.com/office/drawing/2014/main" id="{1AE1418E-25CC-7949-4ACE-C85CA6F21E1B}"/>
              </a:ext>
            </a:extLst>
          </p:cNvPr>
          <p:cNvSpPr txBox="1"/>
          <p:nvPr/>
        </p:nvSpPr>
        <p:spPr>
          <a:xfrm>
            <a:off x="1904762" y="1301983"/>
            <a:ext cx="7147798" cy="667464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20000"/>
              </a:lnSpc>
              <a:spcAft>
                <a:spcPts val="600"/>
              </a:spcAft>
              <a:buClr>
                <a:srgbClr val="DF1A28"/>
              </a:buClr>
              <a:buSzPct val="100000"/>
              <a:buFont typeface="Arial" panose="020B0604020202020204" pitchFamily="34" charset="0"/>
              <a:buChar char="•"/>
            </a:pPr>
            <a:r>
              <a:rPr lang="en-GB" sz="2600">
                <a:latin typeface="Arial"/>
                <a:cs typeface="Arial"/>
              </a:rPr>
              <a:t>Supporting and advocating for people who have been discriminated against.</a:t>
            </a:r>
          </a:p>
          <a:p>
            <a:pPr marL="457200" indent="-457200">
              <a:lnSpc>
                <a:spcPct val="120000"/>
              </a:lnSpc>
              <a:spcAft>
                <a:spcPts val="600"/>
              </a:spcAft>
              <a:buClr>
                <a:srgbClr val="DF1A28"/>
              </a:buClr>
              <a:buSzPct val="100000"/>
              <a:buFont typeface="Arial" panose="020B0604020202020204" pitchFamily="34" charset="0"/>
              <a:buChar char="•"/>
            </a:pPr>
            <a:r>
              <a:rPr lang="en-GB" sz="2600">
                <a:latin typeface="Arial"/>
                <a:cs typeface="Arial"/>
              </a:rPr>
              <a:t>Working to end new HIV transmissions by 2030, through increase in education, prevention, testing and treatment. </a:t>
            </a:r>
            <a:endParaRPr lang="en-US">
              <a:ea typeface="Calibri" panose="020F0502020204030204"/>
              <a:cs typeface="Calibri" panose="020F0502020204030204"/>
            </a:endParaRPr>
          </a:p>
          <a:p>
            <a:pPr marL="457200" indent="-457200">
              <a:lnSpc>
                <a:spcPct val="120000"/>
              </a:lnSpc>
              <a:spcAft>
                <a:spcPts val="600"/>
              </a:spcAft>
              <a:buClr>
                <a:srgbClr val="DF1A28"/>
              </a:buClr>
              <a:buSzPct val="100000"/>
              <a:buFont typeface="Arial" panose="020B0604020202020204" pitchFamily="34" charset="0"/>
              <a:buChar char="•"/>
            </a:pPr>
            <a:r>
              <a:rPr lang="en-US" sz="2600">
                <a:latin typeface="Arial"/>
                <a:cs typeface="Arial"/>
              </a:rPr>
              <a:t>Bringing together people living with HIV, politicians and other stakeholders to defend rights, change laws, policies and practices.</a:t>
            </a:r>
          </a:p>
          <a:p>
            <a:pPr marL="457200" indent="-457200">
              <a:lnSpc>
                <a:spcPct val="120000"/>
              </a:lnSpc>
              <a:spcAft>
                <a:spcPts val="600"/>
              </a:spcAft>
              <a:buClr>
                <a:srgbClr val="DF1A28"/>
              </a:buClr>
              <a:buSzPct val="100000"/>
              <a:buFont typeface="Arial" panose="020B0604020202020204" pitchFamily="34" charset="0"/>
              <a:buChar char="•"/>
            </a:pPr>
            <a:r>
              <a:rPr lang="en-GB" sz="2600">
                <a:latin typeface="Arial"/>
                <a:cs typeface="Arial"/>
              </a:rPr>
              <a:t>Researching, creating resources, making recommendations for and influencing change.</a:t>
            </a:r>
          </a:p>
          <a:p>
            <a:pPr marL="457200" indent="-457200">
              <a:lnSpc>
                <a:spcPct val="120000"/>
              </a:lnSpc>
              <a:spcAft>
                <a:spcPts val="600"/>
              </a:spcAft>
              <a:buClr>
                <a:srgbClr val="DF1A28"/>
              </a:buClr>
              <a:buSzPct val="100000"/>
              <a:buFont typeface="Arial" panose="020B0604020202020204" pitchFamily="34" charset="0"/>
              <a:buChar char="•"/>
            </a:pPr>
            <a:endParaRPr lang="en-US" sz="2600">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endParaRPr lang="en-GB" sz="2600">
              <a:latin typeface="Arial" panose="020B0604020202020204" pitchFamily="34" charset="0"/>
              <a:cs typeface="Arial" panose="020B0604020202020204" pitchFamily="34" charset="0"/>
            </a:endParaRPr>
          </a:p>
        </p:txBody>
      </p:sp>
      <p:pic>
        <p:nvPicPr>
          <p:cNvPr id="2" name="Picture 1" descr="A group of people holding signs&#10;&#10;Description automatically generated">
            <a:extLst>
              <a:ext uri="{FF2B5EF4-FFF2-40B4-BE49-F238E27FC236}">
                <a16:creationId xmlns:a16="http://schemas.microsoft.com/office/drawing/2014/main" id="{04AA1925-E347-6D9E-8B34-1DDD30CD8ABD}"/>
              </a:ext>
            </a:extLst>
          </p:cNvPr>
          <p:cNvPicPr>
            <a:picLocks noChangeAspect="1"/>
          </p:cNvPicPr>
          <p:nvPr/>
        </p:nvPicPr>
        <p:blipFill>
          <a:blip r:embed="rId4"/>
          <a:stretch>
            <a:fillRect/>
          </a:stretch>
        </p:blipFill>
        <p:spPr>
          <a:xfrm>
            <a:off x="9053621" y="1832343"/>
            <a:ext cx="2927500" cy="2900918"/>
          </a:xfrm>
          <a:prstGeom prst="rect">
            <a:avLst/>
          </a:prstGeom>
        </p:spPr>
      </p:pic>
    </p:spTree>
    <p:extLst>
      <p:ext uri="{BB962C8B-B14F-4D97-AF65-F5344CB8AC3E}">
        <p14:creationId xmlns:p14="http://schemas.microsoft.com/office/powerpoint/2010/main" val="328898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47258E82-8474-396F-DB62-B1080B8F075C}"/>
              </a:ext>
            </a:extLst>
          </p:cNvPr>
          <p:cNvSpPr txBox="1"/>
          <p:nvPr/>
        </p:nvSpPr>
        <p:spPr>
          <a:xfrm>
            <a:off x="1904762" y="2202283"/>
            <a:ext cx="5684758" cy="404899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20000"/>
              </a:lnSpc>
              <a:spcAft>
                <a:spcPts val="600"/>
              </a:spcAft>
              <a:buClr>
                <a:srgbClr val="DF1A28"/>
              </a:buClr>
              <a:buSzPct val="100000"/>
              <a:buFont typeface="Arial"/>
              <a:buChar char="•"/>
            </a:pPr>
            <a:r>
              <a:rPr lang="en-GB" sz="2800">
                <a:latin typeface="Arial"/>
                <a:cs typeface="Arial"/>
                <a:hlinkClick r:id="rId4"/>
              </a:rPr>
              <a:t>Challenge</a:t>
            </a:r>
            <a:r>
              <a:rPr lang="en-GB" sz="2800">
                <a:latin typeface="Arial"/>
                <a:cs typeface="Arial"/>
              </a:rPr>
              <a:t> HIV stigma</a:t>
            </a:r>
            <a:endParaRPr lang="en-GB" sz="2800">
              <a:solidFill>
                <a:srgbClr val="3D3935"/>
              </a:solidFill>
              <a:latin typeface="Arial"/>
              <a:cs typeface="Arial"/>
            </a:endParaRP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Organise a </a:t>
            </a:r>
            <a:r>
              <a:rPr lang="en-GB" sz="2800">
                <a:latin typeface="Arial"/>
                <a:cs typeface="Arial"/>
                <a:hlinkClick r:id="rId5"/>
              </a:rPr>
              <a:t>fundraiser</a:t>
            </a:r>
            <a:r>
              <a:rPr lang="en-GB" sz="2800">
                <a:latin typeface="Arial"/>
                <a:cs typeface="Arial"/>
              </a:rPr>
              <a:t> for National AIDS Trust</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Sign up for the </a:t>
            </a:r>
            <a:r>
              <a:rPr lang="en-GB" sz="2800">
                <a:latin typeface="Arial"/>
                <a:cs typeface="Arial"/>
                <a:hlinkClick r:id="rId6"/>
              </a:rPr>
              <a:t>newsletter</a:t>
            </a:r>
            <a:r>
              <a:rPr lang="en-GB" sz="2800">
                <a:latin typeface="Arial"/>
                <a:cs typeface="Arial"/>
              </a:rPr>
              <a:t> </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Share </a:t>
            </a:r>
            <a:r>
              <a:rPr lang="en-GB" sz="2800">
                <a:latin typeface="Arial"/>
                <a:cs typeface="Arial"/>
                <a:hlinkClick r:id="rId7"/>
              </a:rPr>
              <a:t>HIV education resources</a:t>
            </a:r>
            <a:endParaRPr lang="en-GB" sz="2800">
              <a:latin typeface="Arial"/>
              <a:cs typeface="Arial"/>
            </a:endParaRP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hlinkClick r:id="rId8"/>
              </a:rPr>
              <a:t>Donate </a:t>
            </a:r>
            <a:r>
              <a:rPr lang="en-GB" sz="2800">
                <a:latin typeface="Arial"/>
                <a:cs typeface="Arial"/>
              </a:rPr>
              <a:t>to National AIDS Trust</a:t>
            </a:r>
          </a:p>
          <a:p>
            <a:pPr marL="457200" indent="-457200">
              <a:lnSpc>
                <a:spcPct val="120000"/>
              </a:lnSpc>
              <a:spcAft>
                <a:spcPts val="600"/>
              </a:spcAft>
              <a:buClr>
                <a:srgbClr val="DF1A28"/>
              </a:buClr>
              <a:buSzPct val="100000"/>
              <a:buFont typeface="Arial" panose="020B0604020202020204" pitchFamily="34" charset="0"/>
              <a:buChar char="•"/>
            </a:pPr>
            <a:endParaRPr lang="en-GB" sz="2800">
              <a:solidFill>
                <a:srgbClr val="3D3935"/>
              </a:solidFill>
              <a:latin typeface="Arial" panose="020B0604020202020204" pitchFamily="34" charset="0"/>
              <a:cs typeface="Arial" panose="020B0604020202020204" pitchFamily="34" charset="0"/>
            </a:endParaRPr>
          </a:p>
        </p:txBody>
      </p:sp>
      <p:pic>
        <p:nvPicPr>
          <p:cNvPr id="4" name="Picture 3" descr="A person holding a red ribbon&#10;&#10;Description automatically generated">
            <a:extLst>
              <a:ext uri="{FF2B5EF4-FFF2-40B4-BE49-F238E27FC236}">
                <a16:creationId xmlns:a16="http://schemas.microsoft.com/office/drawing/2014/main" id="{8C1AEEF2-70A0-D170-42B8-D78942A6A8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58629" y="189344"/>
            <a:ext cx="4580585" cy="64793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55624"/>
            <a:ext cx="6644051" cy="1846659"/>
          </a:xfrm>
          <a:prstGeom prst="rect">
            <a:avLst/>
          </a:prstGeom>
          <a:noFill/>
        </p:spPr>
        <p:txBody>
          <a:bodyPr wrap="square" lIns="91440" tIns="45720" rIns="91440" bIns="45720" rtlCol="0" anchor="t">
            <a:spAutoFit/>
          </a:bodyPr>
          <a:lstStyle/>
          <a:p>
            <a:r>
              <a:rPr lang="en-US" sz="3800" b="1" spc="-150">
                <a:solidFill>
                  <a:srgbClr val="DB291C"/>
                </a:solidFill>
                <a:latin typeface="Arial"/>
                <a:cs typeface="Arial"/>
              </a:rPr>
              <a:t>How you can support this World AIDS Day </a:t>
            </a:r>
            <a:br>
              <a:rPr lang="en-US" sz="3800" b="1" spc="-150">
                <a:solidFill>
                  <a:srgbClr val="DB291C"/>
                </a:solidFill>
                <a:latin typeface="Arial"/>
                <a:cs typeface="Arial"/>
              </a:rPr>
            </a:br>
            <a:r>
              <a:rPr lang="en-US" sz="3800" b="1" spc="-150">
                <a:solidFill>
                  <a:srgbClr val="DB291C"/>
                </a:solidFill>
                <a:latin typeface="Arial"/>
                <a:cs typeface="Arial"/>
              </a:rPr>
              <a:t>and beyond!</a:t>
            </a:r>
            <a:endParaRPr lang="en-GB" sz="3800" b="1" spc="-150">
              <a:solidFill>
                <a:srgbClr val="DB291C"/>
              </a:solidFill>
              <a:latin typeface="Arial"/>
              <a:cs typeface="Arial"/>
            </a:endParaRPr>
          </a:p>
        </p:txBody>
      </p:sp>
    </p:spTree>
    <p:extLst>
      <p:ext uri="{BB962C8B-B14F-4D97-AF65-F5344CB8AC3E}">
        <p14:creationId xmlns:p14="http://schemas.microsoft.com/office/powerpoint/2010/main" val="413535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288949"/>
            <a:ext cx="6644051" cy="677108"/>
          </a:xfrm>
          <a:prstGeom prst="rect">
            <a:avLst/>
          </a:prstGeom>
          <a:noFill/>
        </p:spPr>
        <p:txBody>
          <a:bodyPr wrap="square" lIns="91440" tIns="45720" rIns="91440" bIns="45720" rtlCol="0" anchor="t">
            <a:spAutoFit/>
          </a:bodyPr>
          <a:lstStyle/>
          <a:p>
            <a:r>
              <a:rPr lang="en-US" sz="3800" b="1" spc="-150">
                <a:solidFill>
                  <a:srgbClr val="DB291C"/>
                </a:solidFill>
                <a:latin typeface="Arial"/>
                <a:cs typeface="Arial"/>
              </a:rPr>
              <a:t>Key takeaways</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47258E82-8474-396F-DB62-B1080B8F075C}"/>
              </a:ext>
            </a:extLst>
          </p:cNvPr>
          <p:cNvSpPr txBox="1"/>
          <p:nvPr/>
        </p:nvSpPr>
        <p:spPr>
          <a:xfrm>
            <a:off x="1866662" y="2420625"/>
            <a:ext cx="5684758" cy="345190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r>
              <a:rPr lang="en-GB" sz="2400" b="1">
                <a:solidFill>
                  <a:srgbClr val="000000"/>
                </a:solidFill>
                <a:latin typeface="Arial"/>
                <a:cs typeface="Arial"/>
              </a:rPr>
              <a:t>People on effective HIV treatment can't pass it on</a:t>
            </a:r>
            <a:endParaRPr lang="en-US">
              <a:ea typeface="Calibri" panose="020F0502020204030204"/>
              <a:cs typeface="Calibri" panose="020F0502020204030204"/>
            </a:endParaRPr>
          </a:p>
          <a:p>
            <a:pPr>
              <a:lnSpc>
                <a:spcPct val="120000"/>
              </a:lnSpc>
              <a:spcAft>
                <a:spcPts val="600"/>
              </a:spcAft>
            </a:pPr>
            <a:r>
              <a:rPr lang="en-GB" sz="2400">
                <a:latin typeface="Arial"/>
                <a:cs typeface="Arial"/>
              </a:rPr>
              <a:t>Effective treatment for HIV suppresses the virus to such low levels that it can't harm you and you can't pass it on.</a:t>
            </a:r>
            <a:endParaRPr lang="en-GB" sz="2400" b="1">
              <a:latin typeface="Arial"/>
              <a:cs typeface="Arial"/>
            </a:endParaRPr>
          </a:p>
          <a:p>
            <a:pPr marL="342900" indent="-342900">
              <a:lnSpc>
                <a:spcPct val="120000"/>
              </a:lnSpc>
              <a:spcAft>
                <a:spcPts val="600"/>
              </a:spcAft>
              <a:buClr>
                <a:srgbClr val="DF1A28"/>
              </a:buClr>
              <a:buSzPct val="100000"/>
              <a:buFont typeface="Arial"/>
              <a:buChar char="•"/>
            </a:pPr>
            <a:endParaRPr lang="en-GB" sz="2400" b="1">
              <a:latin typeface="Arial"/>
              <a:cs typeface="Arial"/>
            </a:endParaRPr>
          </a:p>
          <a:p>
            <a:pPr marL="342900" indent="-342900">
              <a:lnSpc>
                <a:spcPct val="120000"/>
              </a:lnSpc>
              <a:spcAft>
                <a:spcPts val="600"/>
              </a:spcAft>
              <a:buClr>
                <a:srgbClr val="DF1A28"/>
              </a:buClr>
              <a:buSzPct val="100000"/>
              <a:buFont typeface="Arial"/>
              <a:buChar char="•"/>
            </a:pPr>
            <a:endParaRPr lang="en-GB" sz="2800">
              <a:latin typeface="Arial"/>
              <a:cs typeface="Arial"/>
            </a:endParaRPr>
          </a:p>
        </p:txBody>
      </p:sp>
      <p:pic>
        <p:nvPicPr>
          <p:cNvPr id="5" name="Picture 4" descr="A poster with text and images&#10;&#10;Description automatically generated">
            <a:extLst>
              <a:ext uri="{FF2B5EF4-FFF2-40B4-BE49-F238E27FC236}">
                <a16:creationId xmlns:a16="http://schemas.microsoft.com/office/drawing/2014/main" id="{BBBC8535-5EC2-34B8-FF94-4DC63789DB84}"/>
              </a:ext>
            </a:extLst>
          </p:cNvPr>
          <p:cNvPicPr>
            <a:picLocks noChangeAspect="1"/>
          </p:cNvPicPr>
          <p:nvPr/>
        </p:nvPicPr>
        <p:blipFill>
          <a:blip r:embed="rId4"/>
          <a:stretch>
            <a:fillRect/>
          </a:stretch>
        </p:blipFill>
        <p:spPr>
          <a:xfrm>
            <a:off x="7453440" y="246917"/>
            <a:ext cx="4442625" cy="6366364"/>
          </a:xfrm>
          <a:prstGeom prst="rect">
            <a:avLst/>
          </a:prstGeom>
        </p:spPr>
      </p:pic>
      <p:sp>
        <p:nvSpPr>
          <p:cNvPr id="3" name="Oval 2">
            <a:extLst>
              <a:ext uri="{FF2B5EF4-FFF2-40B4-BE49-F238E27FC236}">
                <a16:creationId xmlns:a16="http://schemas.microsoft.com/office/drawing/2014/main" id="{5C34E752-BB10-69B4-E219-35086BBFA0C8}"/>
              </a:ext>
            </a:extLst>
          </p:cNvPr>
          <p:cNvSpPr/>
          <p:nvPr/>
        </p:nvSpPr>
        <p:spPr>
          <a:xfrm>
            <a:off x="1871374" y="1467007"/>
            <a:ext cx="813183" cy="825142"/>
          </a:xfrm>
          <a:prstGeom prst="ellipse">
            <a:avLst/>
          </a:prstGeom>
          <a:solidFill>
            <a:srgbClr val="AD271F"/>
          </a:solidFill>
          <a:ln>
            <a:solidFill>
              <a:srgbClr val="AD27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a:ea typeface="Calibri"/>
                <a:cs typeface="Calibri"/>
              </a:rPr>
              <a:t>1</a:t>
            </a:r>
            <a:endParaRPr lang="en-US" sz="4000" b="1">
              <a:latin typeface="Arial"/>
              <a:cs typeface="Arial"/>
            </a:endParaRPr>
          </a:p>
        </p:txBody>
      </p:sp>
    </p:spTree>
    <p:extLst>
      <p:ext uri="{BB962C8B-B14F-4D97-AF65-F5344CB8AC3E}">
        <p14:creationId xmlns:p14="http://schemas.microsoft.com/office/powerpoint/2010/main" val="373666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288949"/>
            <a:ext cx="6644051" cy="677108"/>
          </a:xfrm>
          <a:prstGeom prst="rect">
            <a:avLst/>
          </a:prstGeom>
          <a:noFill/>
        </p:spPr>
        <p:txBody>
          <a:bodyPr wrap="square" lIns="91440" tIns="45720" rIns="91440" bIns="45720" rtlCol="0" anchor="t">
            <a:spAutoFit/>
          </a:bodyPr>
          <a:lstStyle/>
          <a:p>
            <a:r>
              <a:rPr lang="en-US" sz="3800" b="1" spc="-150">
                <a:solidFill>
                  <a:srgbClr val="DB291C"/>
                </a:solidFill>
                <a:latin typeface="Arial"/>
                <a:cs typeface="Arial"/>
              </a:rPr>
              <a:t>Key takeaways</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3" name="Oval 2">
            <a:extLst>
              <a:ext uri="{FF2B5EF4-FFF2-40B4-BE49-F238E27FC236}">
                <a16:creationId xmlns:a16="http://schemas.microsoft.com/office/drawing/2014/main" id="{5C34E752-BB10-69B4-E219-35086BBFA0C8}"/>
              </a:ext>
            </a:extLst>
          </p:cNvPr>
          <p:cNvSpPr/>
          <p:nvPr/>
        </p:nvSpPr>
        <p:spPr>
          <a:xfrm>
            <a:off x="1871374" y="1467007"/>
            <a:ext cx="813183" cy="825142"/>
          </a:xfrm>
          <a:prstGeom prst="ellipse">
            <a:avLst/>
          </a:prstGeom>
          <a:solidFill>
            <a:srgbClr val="AD271F"/>
          </a:solidFill>
          <a:ln>
            <a:solidFill>
              <a:srgbClr val="AD27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latin typeface="Arial"/>
                <a:ea typeface="Calibri"/>
                <a:cs typeface="Calibri"/>
              </a:rPr>
              <a:t>2</a:t>
            </a:r>
          </a:p>
        </p:txBody>
      </p:sp>
      <p:sp>
        <p:nvSpPr>
          <p:cNvPr id="8" name="TextBox 7">
            <a:extLst>
              <a:ext uri="{FF2B5EF4-FFF2-40B4-BE49-F238E27FC236}">
                <a16:creationId xmlns:a16="http://schemas.microsoft.com/office/drawing/2014/main" id="{FE8ADA6A-ACE4-2C4C-000B-F5C4048E7383}"/>
              </a:ext>
            </a:extLst>
          </p:cNvPr>
          <p:cNvSpPr txBox="1"/>
          <p:nvPr/>
        </p:nvSpPr>
        <p:spPr>
          <a:xfrm>
            <a:off x="1875522" y="2420625"/>
            <a:ext cx="5489828" cy="53385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r>
              <a:rPr lang="en-GB" sz="2400" b="1">
                <a:solidFill>
                  <a:srgbClr val="000000"/>
                </a:solidFill>
                <a:latin typeface="Arial"/>
                <a:cs typeface="Arial"/>
              </a:rPr>
              <a:t>HIV can’t be passed on through day-to-day contact</a:t>
            </a:r>
            <a:endParaRPr lang="en-GB" sz="2400" b="1">
              <a:latin typeface="Arial"/>
              <a:ea typeface="Calibri" panose="020F0502020204030204"/>
              <a:cs typeface="Arial"/>
            </a:endParaRPr>
          </a:p>
          <a:p>
            <a:pPr>
              <a:lnSpc>
                <a:spcPct val="120000"/>
              </a:lnSpc>
              <a:spcAft>
                <a:spcPts val="600"/>
              </a:spcAft>
            </a:pPr>
            <a:r>
              <a:rPr lang="en-GB" sz="2100">
                <a:latin typeface="Arial"/>
                <a:cs typeface="Arial"/>
              </a:rPr>
              <a:t>HIV can't be passed on through things like touching, kissing, sharing cutlery or glasses. </a:t>
            </a:r>
          </a:p>
          <a:p>
            <a:pPr>
              <a:lnSpc>
                <a:spcPct val="120000"/>
              </a:lnSpc>
              <a:spcAft>
                <a:spcPts val="600"/>
              </a:spcAft>
            </a:pPr>
            <a:r>
              <a:rPr lang="en-GB" sz="2100">
                <a:latin typeface="Arial"/>
                <a:cs typeface="Arial"/>
              </a:rPr>
              <a:t>HIV can be passed on through sex without a condom but only if a person is not on effective treatment. It can also be passed on through sharing needles and during pregnancy (but in the UK this is extremely rare because we have great treatment).</a:t>
            </a:r>
          </a:p>
          <a:p>
            <a:pPr marL="342900" indent="-342900">
              <a:lnSpc>
                <a:spcPct val="120000"/>
              </a:lnSpc>
              <a:spcAft>
                <a:spcPts val="600"/>
              </a:spcAft>
              <a:buClr>
                <a:srgbClr val="DF1A28"/>
              </a:buClr>
              <a:buSzPct val="100000"/>
              <a:buFont typeface="Arial"/>
              <a:buChar char="•"/>
            </a:pPr>
            <a:endParaRPr lang="en-GB" sz="2400" b="1">
              <a:latin typeface="Arial"/>
              <a:cs typeface="Arial"/>
            </a:endParaRPr>
          </a:p>
          <a:p>
            <a:pPr marL="342900" indent="-342900">
              <a:lnSpc>
                <a:spcPct val="120000"/>
              </a:lnSpc>
              <a:spcAft>
                <a:spcPts val="600"/>
              </a:spcAft>
              <a:buClr>
                <a:srgbClr val="DF1A28"/>
              </a:buClr>
              <a:buSzPct val="100000"/>
              <a:buFont typeface="Arial"/>
              <a:buChar char="•"/>
            </a:pPr>
            <a:endParaRPr lang="en-GB" sz="2800">
              <a:latin typeface="Arial"/>
              <a:cs typeface="Arial"/>
            </a:endParaRPr>
          </a:p>
        </p:txBody>
      </p:sp>
      <p:pic>
        <p:nvPicPr>
          <p:cNvPr id="10" name="Picture 9" descr="A poster with text and images&#10;&#10;Description automatically generated">
            <a:extLst>
              <a:ext uri="{FF2B5EF4-FFF2-40B4-BE49-F238E27FC236}">
                <a16:creationId xmlns:a16="http://schemas.microsoft.com/office/drawing/2014/main" id="{08C15E14-8C60-A7E3-C30E-E1F9580538A3}"/>
              </a:ext>
            </a:extLst>
          </p:cNvPr>
          <p:cNvPicPr>
            <a:picLocks noChangeAspect="1"/>
          </p:cNvPicPr>
          <p:nvPr/>
        </p:nvPicPr>
        <p:blipFill>
          <a:blip r:embed="rId4"/>
          <a:stretch>
            <a:fillRect/>
          </a:stretch>
        </p:blipFill>
        <p:spPr>
          <a:xfrm>
            <a:off x="7453440" y="246917"/>
            <a:ext cx="4442625" cy="6366364"/>
          </a:xfrm>
          <a:prstGeom prst="rect">
            <a:avLst/>
          </a:prstGeom>
        </p:spPr>
      </p:pic>
    </p:spTree>
    <p:extLst>
      <p:ext uri="{BB962C8B-B14F-4D97-AF65-F5344CB8AC3E}">
        <p14:creationId xmlns:p14="http://schemas.microsoft.com/office/powerpoint/2010/main" val="410898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288949"/>
            <a:ext cx="6644051" cy="677108"/>
          </a:xfrm>
          <a:prstGeom prst="rect">
            <a:avLst/>
          </a:prstGeom>
          <a:noFill/>
        </p:spPr>
        <p:txBody>
          <a:bodyPr wrap="square" lIns="91440" tIns="45720" rIns="91440" bIns="45720" rtlCol="0" anchor="t">
            <a:spAutoFit/>
          </a:bodyPr>
          <a:lstStyle/>
          <a:p>
            <a:r>
              <a:rPr lang="en-US" sz="3800" b="1" spc="-150">
                <a:solidFill>
                  <a:srgbClr val="DB291C"/>
                </a:solidFill>
                <a:latin typeface="Arial"/>
                <a:cs typeface="Arial"/>
              </a:rPr>
              <a:t>Key takeaways</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47258E82-8474-396F-DB62-B1080B8F075C}"/>
              </a:ext>
            </a:extLst>
          </p:cNvPr>
          <p:cNvSpPr txBox="1"/>
          <p:nvPr/>
        </p:nvSpPr>
        <p:spPr>
          <a:xfrm>
            <a:off x="1866662" y="2420625"/>
            <a:ext cx="5684758" cy="300870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r>
              <a:rPr lang="en-GB" sz="2400" b="1">
                <a:solidFill>
                  <a:srgbClr val="000000"/>
                </a:solidFill>
                <a:latin typeface="Arial"/>
                <a:cs typeface="Arial"/>
              </a:rPr>
              <a:t>HIV can affect anyone</a:t>
            </a:r>
            <a:endParaRPr lang="en-GB" sz="2400" b="1">
              <a:latin typeface="Arial"/>
              <a:ea typeface="Calibri" panose="020F0502020204030204"/>
              <a:cs typeface="Arial"/>
            </a:endParaRPr>
          </a:p>
          <a:p>
            <a:pPr>
              <a:lnSpc>
                <a:spcPct val="120000"/>
              </a:lnSpc>
              <a:spcAft>
                <a:spcPts val="600"/>
              </a:spcAft>
            </a:pPr>
            <a:r>
              <a:rPr lang="en-GB" sz="2400">
                <a:latin typeface="Arial"/>
                <a:cs typeface="Arial"/>
              </a:rPr>
              <a:t>Some groups of people are affected by HIV more than others, but it can be passed on to anyone. </a:t>
            </a:r>
          </a:p>
          <a:p>
            <a:pPr marL="342900" indent="-342900">
              <a:lnSpc>
                <a:spcPct val="120000"/>
              </a:lnSpc>
              <a:spcAft>
                <a:spcPts val="600"/>
              </a:spcAft>
              <a:buClr>
                <a:srgbClr val="DF1A28"/>
              </a:buClr>
              <a:buSzPct val="100000"/>
              <a:buFont typeface="Arial"/>
              <a:buChar char="•"/>
            </a:pPr>
            <a:endParaRPr lang="en-GB" sz="2400" b="1">
              <a:latin typeface="Arial"/>
              <a:cs typeface="Arial"/>
            </a:endParaRPr>
          </a:p>
          <a:p>
            <a:pPr marL="342900" indent="-342900">
              <a:lnSpc>
                <a:spcPct val="120000"/>
              </a:lnSpc>
              <a:spcAft>
                <a:spcPts val="600"/>
              </a:spcAft>
              <a:buClr>
                <a:srgbClr val="DF1A28"/>
              </a:buClr>
              <a:buSzPct val="100000"/>
              <a:buFont typeface="Arial"/>
              <a:buChar char="•"/>
            </a:pPr>
            <a:endParaRPr lang="en-GB" sz="2800">
              <a:latin typeface="Arial"/>
              <a:cs typeface="Arial"/>
            </a:endParaRPr>
          </a:p>
        </p:txBody>
      </p:sp>
      <p:sp>
        <p:nvSpPr>
          <p:cNvPr id="3" name="Oval 2">
            <a:extLst>
              <a:ext uri="{FF2B5EF4-FFF2-40B4-BE49-F238E27FC236}">
                <a16:creationId xmlns:a16="http://schemas.microsoft.com/office/drawing/2014/main" id="{5C34E752-BB10-69B4-E219-35086BBFA0C8}"/>
              </a:ext>
            </a:extLst>
          </p:cNvPr>
          <p:cNvSpPr/>
          <p:nvPr/>
        </p:nvSpPr>
        <p:spPr>
          <a:xfrm>
            <a:off x="1871374" y="1467007"/>
            <a:ext cx="813183" cy="825142"/>
          </a:xfrm>
          <a:prstGeom prst="ellipse">
            <a:avLst/>
          </a:prstGeom>
          <a:solidFill>
            <a:srgbClr val="AD271F"/>
          </a:solidFill>
          <a:ln>
            <a:solidFill>
              <a:srgbClr val="AD27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latin typeface="Arial"/>
                <a:ea typeface="Calibri"/>
                <a:cs typeface="Calibri"/>
              </a:rPr>
              <a:t>3</a:t>
            </a:r>
          </a:p>
        </p:txBody>
      </p:sp>
      <p:pic>
        <p:nvPicPr>
          <p:cNvPr id="8" name="Picture 7" descr="A poster with text and images&#10;&#10;Description automatically generated">
            <a:extLst>
              <a:ext uri="{FF2B5EF4-FFF2-40B4-BE49-F238E27FC236}">
                <a16:creationId xmlns:a16="http://schemas.microsoft.com/office/drawing/2014/main" id="{9E30B0C8-D6F0-B3B6-C36C-D16B39D0E1EE}"/>
              </a:ext>
            </a:extLst>
          </p:cNvPr>
          <p:cNvPicPr>
            <a:picLocks noChangeAspect="1"/>
          </p:cNvPicPr>
          <p:nvPr/>
        </p:nvPicPr>
        <p:blipFill>
          <a:blip r:embed="rId4"/>
          <a:stretch>
            <a:fillRect/>
          </a:stretch>
        </p:blipFill>
        <p:spPr>
          <a:xfrm>
            <a:off x="7453440" y="246917"/>
            <a:ext cx="4442625" cy="6366364"/>
          </a:xfrm>
          <a:prstGeom prst="rect">
            <a:avLst/>
          </a:prstGeom>
        </p:spPr>
      </p:pic>
    </p:spTree>
    <p:extLst>
      <p:ext uri="{BB962C8B-B14F-4D97-AF65-F5344CB8AC3E}">
        <p14:creationId xmlns:p14="http://schemas.microsoft.com/office/powerpoint/2010/main" val="425264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288949"/>
            <a:ext cx="6644051" cy="677108"/>
          </a:xfrm>
          <a:prstGeom prst="rect">
            <a:avLst/>
          </a:prstGeom>
          <a:noFill/>
        </p:spPr>
        <p:txBody>
          <a:bodyPr wrap="square" lIns="91440" tIns="45720" rIns="91440" bIns="45720" rtlCol="0" anchor="t">
            <a:spAutoFit/>
          </a:bodyPr>
          <a:lstStyle/>
          <a:p>
            <a:r>
              <a:rPr lang="en-US" sz="3800" b="1" spc="-150">
                <a:solidFill>
                  <a:srgbClr val="DB291C"/>
                </a:solidFill>
                <a:latin typeface="Arial"/>
                <a:cs typeface="Arial"/>
              </a:rPr>
              <a:t>Key takeaways</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47258E82-8474-396F-DB62-B1080B8F075C}"/>
              </a:ext>
            </a:extLst>
          </p:cNvPr>
          <p:cNvSpPr txBox="1"/>
          <p:nvPr/>
        </p:nvSpPr>
        <p:spPr>
          <a:xfrm>
            <a:off x="1866662" y="2420625"/>
            <a:ext cx="5684758" cy="433830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r>
              <a:rPr lang="en-GB" sz="2400" b="1">
                <a:solidFill>
                  <a:srgbClr val="000000"/>
                </a:solidFill>
                <a:latin typeface="Arial"/>
                <a:cs typeface="Arial"/>
              </a:rPr>
              <a:t>People living with HIV can live long and healthy lives</a:t>
            </a:r>
            <a:endParaRPr lang="en-GB" sz="2400" b="1">
              <a:latin typeface="Arial"/>
              <a:ea typeface="Calibri" panose="020F0502020204030204"/>
              <a:cs typeface="Arial"/>
            </a:endParaRPr>
          </a:p>
          <a:p>
            <a:pPr>
              <a:lnSpc>
                <a:spcPct val="120000"/>
              </a:lnSpc>
              <a:spcAft>
                <a:spcPts val="600"/>
              </a:spcAft>
            </a:pPr>
            <a:r>
              <a:rPr lang="en-GB" sz="2400">
                <a:latin typeface="Arial"/>
                <a:cs typeface="Arial"/>
              </a:rPr>
              <a:t>There isn't a cure for HIV, but there is excellent treatment. If you are diagnosed in good time and take your medication, you can have as long and healthy a life as anyone else. </a:t>
            </a:r>
          </a:p>
          <a:p>
            <a:pPr marL="342900" indent="-342900">
              <a:lnSpc>
                <a:spcPct val="120000"/>
              </a:lnSpc>
              <a:spcAft>
                <a:spcPts val="600"/>
              </a:spcAft>
              <a:buClr>
                <a:srgbClr val="DF1A28"/>
              </a:buClr>
              <a:buSzPct val="100000"/>
              <a:buFont typeface="Arial"/>
              <a:buChar char="•"/>
            </a:pPr>
            <a:endParaRPr lang="en-GB" sz="2400" b="1">
              <a:latin typeface="Arial"/>
              <a:cs typeface="Arial"/>
            </a:endParaRPr>
          </a:p>
          <a:p>
            <a:pPr marL="342900" indent="-342900">
              <a:lnSpc>
                <a:spcPct val="120000"/>
              </a:lnSpc>
              <a:spcAft>
                <a:spcPts val="600"/>
              </a:spcAft>
              <a:buClr>
                <a:srgbClr val="DF1A28"/>
              </a:buClr>
              <a:buSzPct val="100000"/>
              <a:buFont typeface="Arial"/>
              <a:buChar char="•"/>
            </a:pPr>
            <a:endParaRPr lang="en-GB" sz="2800">
              <a:latin typeface="Arial"/>
              <a:cs typeface="Arial"/>
            </a:endParaRPr>
          </a:p>
        </p:txBody>
      </p:sp>
      <p:sp>
        <p:nvSpPr>
          <p:cNvPr id="3" name="Oval 2">
            <a:extLst>
              <a:ext uri="{FF2B5EF4-FFF2-40B4-BE49-F238E27FC236}">
                <a16:creationId xmlns:a16="http://schemas.microsoft.com/office/drawing/2014/main" id="{5C34E752-BB10-69B4-E219-35086BBFA0C8}"/>
              </a:ext>
            </a:extLst>
          </p:cNvPr>
          <p:cNvSpPr/>
          <p:nvPr/>
        </p:nvSpPr>
        <p:spPr>
          <a:xfrm>
            <a:off x="1871374" y="1467007"/>
            <a:ext cx="813183" cy="825142"/>
          </a:xfrm>
          <a:prstGeom prst="ellipse">
            <a:avLst/>
          </a:prstGeom>
          <a:solidFill>
            <a:srgbClr val="AD271F"/>
          </a:solidFill>
          <a:ln>
            <a:solidFill>
              <a:srgbClr val="AD27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latin typeface="Arial"/>
                <a:ea typeface="Calibri"/>
                <a:cs typeface="Calibri"/>
              </a:rPr>
              <a:t>4</a:t>
            </a:r>
          </a:p>
        </p:txBody>
      </p:sp>
      <p:pic>
        <p:nvPicPr>
          <p:cNvPr id="8" name="Picture 7" descr="A poster with text and images&#10;&#10;Description automatically generated">
            <a:extLst>
              <a:ext uri="{FF2B5EF4-FFF2-40B4-BE49-F238E27FC236}">
                <a16:creationId xmlns:a16="http://schemas.microsoft.com/office/drawing/2014/main" id="{CB048325-7358-2FCF-A38F-CDA8E0498958}"/>
              </a:ext>
            </a:extLst>
          </p:cNvPr>
          <p:cNvPicPr>
            <a:picLocks noChangeAspect="1"/>
          </p:cNvPicPr>
          <p:nvPr/>
        </p:nvPicPr>
        <p:blipFill>
          <a:blip r:embed="rId4"/>
          <a:stretch>
            <a:fillRect/>
          </a:stretch>
        </p:blipFill>
        <p:spPr>
          <a:xfrm>
            <a:off x="7453440" y="246917"/>
            <a:ext cx="4442625" cy="6366364"/>
          </a:xfrm>
          <a:prstGeom prst="rect">
            <a:avLst/>
          </a:prstGeom>
        </p:spPr>
      </p:pic>
    </p:spTree>
    <p:extLst>
      <p:ext uri="{BB962C8B-B14F-4D97-AF65-F5344CB8AC3E}">
        <p14:creationId xmlns:p14="http://schemas.microsoft.com/office/powerpoint/2010/main" val="156798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288949"/>
            <a:ext cx="6644051" cy="677108"/>
          </a:xfrm>
          <a:prstGeom prst="rect">
            <a:avLst/>
          </a:prstGeom>
          <a:noFill/>
        </p:spPr>
        <p:txBody>
          <a:bodyPr wrap="square" lIns="91440" tIns="45720" rIns="91440" bIns="45720" rtlCol="0" anchor="t">
            <a:spAutoFit/>
          </a:bodyPr>
          <a:lstStyle/>
          <a:p>
            <a:r>
              <a:rPr lang="en-US" sz="3800" b="1" spc="-150">
                <a:solidFill>
                  <a:srgbClr val="DB291C"/>
                </a:solidFill>
                <a:latin typeface="Arial"/>
                <a:cs typeface="Arial"/>
              </a:rPr>
              <a:t>Key takeaways</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3" name="Oval 2">
            <a:extLst>
              <a:ext uri="{FF2B5EF4-FFF2-40B4-BE49-F238E27FC236}">
                <a16:creationId xmlns:a16="http://schemas.microsoft.com/office/drawing/2014/main" id="{5C34E752-BB10-69B4-E219-35086BBFA0C8}"/>
              </a:ext>
            </a:extLst>
          </p:cNvPr>
          <p:cNvSpPr/>
          <p:nvPr/>
        </p:nvSpPr>
        <p:spPr>
          <a:xfrm>
            <a:off x="1871374" y="1467007"/>
            <a:ext cx="813183" cy="825142"/>
          </a:xfrm>
          <a:prstGeom prst="ellipse">
            <a:avLst/>
          </a:prstGeom>
          <a:solidFill>
            <a:srgbClr val="AD271F"/>
          </a:solidFill>
          <a:ln>
            <a:solidFill>
              <a:srgbClr val="AD27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latin typeface="Arial"/>
                <a:ea typeface="Calibri"/>
                <a:cs typeface="Calibri"/>
              </a:rPr>
              <a:t>5</a:t>
            </a:r>
          </a:p>
        </p:txBody>
      </p:sp>
      <p:pic>
        <p:nvPicPr>
          <p:cNvPr id="8" name="Picture 7" descr="A poster with text and images&#10;&#10;Description automatically generated">
            <a:extLst>
              <a:ext uri="{FF2B5EF4-FFF2-40B4-BE49-F238E27FC236}">
                <a16:creationId xmlns:a16="http://schemas.microsoft.com/office/drawing/2014/main" id="{CB048325-7358-2FCF-A38F-CDA8E0498958}"/>
              </a:ext>
            </a:extLst>
          </p:cNvPr>
          <p:cNvPicPr>
            <a:picLocks noChangeAspect="1"/>
          </p:cNvPicPr>
          <p:nvPr/>
        </p:nvPicPr>
        <p:blipFill>
          <a:blip r:embed="rId4"/>
          <a:stretch>
            <a:fillRect/>
          </a:stretch>
        </p:blipFill>
        <p:spPr>
          <a:xfrm>
            <a:off x="7453440" y="246917"/>
            <a:ext cx="4442625" cy="6366364"/>
          </a:xfrm>
          <a:prstGeom prst="rect">
            <a:avLst/>
          </a:prstGeom>
        </p:spPr>
      </p:pic>
      <p:sp>
        <p:nvSpPr>
          <p:cNvPr id="5" name="TextBox 4">
            <a:extLst>
              <a:ext uri="{FF2B5EF4-FFF2-40B4-BE49-F238E27FC236}">
                <a16:creationId xmlns:a16="http://schemas.microsoft.com/office/drawing/2014/main" id="{EE520EC7-8562-9E22-B86F-38666C745B8F}"/>
              </a:ext>
            </a:extLst>
          </p:cNvPr>
          <p:cNvSpPr txBox="1"/>
          <p:nvPr/>
        </p:nvSpPr>
        <p:spPr>
          <a:xfrm>
            <a:off x="1875522" y="2522742"/>
            <a:ext cx="5684758" cy="479073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buClr>
                <a:srgbClr val="DF1A28"/>
              </a:buClr>
              <a:buSzPct val="100000"/>
            </a:pPr>
            <a:r>
              <a:rPr lang="en-GB" sz="2400" b="1">
                <a:latin typeface="Arial"/>
                <a:cs typeface="Arial"/>
              </a:rPr>
              <a:t>There are many ways to prevent HIV</a:t>
            </a:r>
          </a:p>
          <a:p>
            <a:pPr marL="342900" indent="-342900">
              <a:lnSpc>
                <a:spcPct val="120000"/>
              </a:lnSpc>
              <a:spcAft>
                <a:spcPts val="600"/>
              </a:spcAft>
              <a:buClr>
                <a:srgbClr val="DF1A28"/>
              </a:buClr>
              <a:buSzPct val="100000"/>
              <a:buFont typeface="Arial"/>
              <a:buChar char="•"/>
            </a:pPr>
            <a:r>
              <a:rPr lang="en-GB" sz="2000">
                <a:latin typeface="Arial"/>
                <a:cs typeface="Arial"/>
              </a:rPr>
              <a:t>Getting regularly tested for HIV if you are sexually active</a:t>
            </a:r>
          </a:p>
          <a:p>
            <a:pPr marL="342900" indent="-342900">
              <a:lnSpc>
                <a:spcPct val="120000"/>
              </a:lnSpc>
              <a:spcAft>
                <a:spcPts val="600"/>
              </a:spcAft>
              <a:buClr>
                <a:srgbClr val="DF1A28"/>
              </a:buClr>
              <a:buSzPct val="100000"/>
              <a:buFont typeface="Arial"/>
              <a:buChar char="•"/>
            </a:pPr>
            <a:r>
              <a:rPr lang="en-GB" sz="2000">
                <a:latin typeface="Arial"/>
                <a:cs typeface="Arial"/>
              </a:rPr>
              <a:t>Taking </a:t>
            </a:r>
            <a:r>
              <a:rPr lang="en-GB" sz="2000" err="1">
                <a:latin typeface="Arial"/>
                <a:cs typeface="Arial"/>
              </a:rPr>
              <a:t>PrEP</a:t>
            </a:r>
            <a:r>
              <a:rPr lang="en-GB" sz="2000">
                <a:latin typeface="Arial"/>
                <a:cs typeface="Arial"/>
              </a:rPr>
              <a:t> or PEP (tablets which prevent HIV either before or just after you've been exposed to it)</a:t>
            </a:r>
          </a:p>
          <a:p>
            <a:pPr marL="342900" indent="-342900">
              <a:lnSpc>
                <a:spcPct val="120000"/>
              </a:lnSpc>
              <a:spcAft>
                <a:spcPts val="600"/>
              </a:spcAft>
              <a:buClr>
                <a:srgbClr val="DF1A28"/>
              </a:buClr>
              <a:buSzPct val="100000"/>
              <a:buFont typeface="Arial"/>
              <a:buChar char="•"/>
            </a:pPr>
            <a:r>
              <a:rPr lang="en-GB" sz="2000">
                <a:latin typeface="Arial"/>
                <a:cs typeface="Arial"/>
              </a:rPr>
              <a:t>Using condoms</a:t>
            </a:r>
          </a:p>
          <a:p>
            <a:pPr marL="342900" indent="-342900">
              <a:lnSpc>
                <a:spcPct val="120000"/>
              </a:lnSpc>
              <a:spcAft>
                <a:spcPts val="600"/>
              </a:spcAft>
              <a:buClr>
                <a:srgbClr val="DF1A28"/>
              </a:buClr>
              <a:buSzPct val="100000"/>
              <a:buFont typeface="Arial"/>
              <a:buChar char="•"/>
            </a:pPr>
            <a:r>
              <a:rPr lang="en-GB" sz="2000">
                <a:latin typeface="Arial"/>
                <a:cs typeface="Arial"/>
              </a:rPr>
              <a:t>Never sharing needles</a:t>
            </a:r>
          </a:p>
          <a:p>
            <a:pPr marL="342900" indent="-342900">
              <a:lnSpc>
                <a:spcPct val="120000"/>
              </a:lnSpc>
              <a:spcAft>
                <a:spcPts val="600"/>
              </a:spcAft>
              <a:buClr>
                <a:srgbClr val="DF1A28"/>
              </a:buClr>
              <a:buSzPct val="100000"/>
              <a:buFont typeface="Arial"/>
              <a:buChar char="•"/>
            </a:pPr>
            <a:r>
              <a:rPr lang="en-GB" sz="2000">
                <a:latin typeface="Arial"/>
                <a:cs typeface="Arial"/>
              </a:rPr>
              <a:t>Taking your medication if you are living with HIV</a:t>
            </a:r>
          </a:p>
          <a:p>
            <a:pPr marL="342900" indent="-342900">
              <a:lnSpc>
                <a:spcPct val="120000"/>
              </a:lnSpc>
              <a:spcAft>
                <a:spcPts val="600"/>
              </a:spcAft>
              <a:buClr>
                <a:srgbClr val="DF1A28"/>
              </a:buClr>
              <a:buSzPct val="100000"/>
              <a:buFont typeface="Arial"/>
              <a:buChar char="•"/>
            </a:pPr>
            <a:endParaRPr lang="en-GB" sz="2800">
              <a:latin typeface="Arial"/>
              <a:cs typeface="Arial"/>
            </a:endParaRPr>
          </a:p>
        </p:txBody>
      </p:sp>
    </p:spTree>
    <p:extLst>
      <p:ext uri="{BB962C8B-B14F-4D97-AF65-F5344CB8AC3E}">
        <p14:creationId xmlns:p14="http://schemas.microsoft.com/office/powerpoint/2010/main" val="11352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601252" y="1410356"/>
            <a:ext cx="5610120" cy="5313955"/>
          </a:xfrm>
          <a:prstGeom prst="rect">
            <a:avLst/>
          </a:prstGeom>
          <a:noFill/>
        </p:spPr>
        <p:txBody>
          <a:bodyPr wrap="square" lIns="91440" tIns="45720" rIns="91440" bIns="45720" rtlCol="0" anchor="t">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What is World AIDS Day?</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What is HIV?</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HIV treatment</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HIV prevention</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HIV in the UK</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Living with HIV </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How National AIDS Trust helps</a:t>
            </a:r>
          </a:p>
          <a:p>
            <a:pPr marL="457200" indent="-457200">
              <a:lnSpc>
                <a:spcPct val="120000"/>
              </a:lnSpc>
              <a:spcAft>
                <a:spcPts val="600"/>
              </a:spcAft>
              <a:buClr>
                <a:srgbClr val="DF1A28"/>
              </a:buClr>
              <a:buSzPct val="100000"/>
              <a:buFont typeface="Arial" panose="020B0604020202020204" pitchFamily="34" charset="0"/>
              <a:buChar char="•"/>
            </a:pPr>
            <a:r>
              <a:rPr lang="en-GB" sz="2800">
                <a:latin typeface="Arial"/>
                <a:cs typeface="Arial"/>
              </a:rPr>
              <a:t>How you can get involved</a:t>
            </a:r>
          </a:p>
          <a:p>
            <a:pPr marL="457200" indent="-457200">
              <a:lnSpc>
                <a:spcPct val="120000"/>
              </a:lnSpc>
              <a:spcAft>
                <a:spcPts val="600"/>
              </a:spcAft>
              <a:buClr>
                <a:srgbClr val="DF1A28"/>
              </a:buClr>
              <a:buSzPct val="100000"/>
              <a:buFont typeface="Arial" panose="020B0604020202020204" pitchFamily="34" charset="0"/>
              <a:buChar char="•"/>
            </a:pPr>
            <a:endParaRPr lang="en-GB" sz="280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O</a:t>
            </a:r>
            <a:r>
              <a:rPr lang="en-GB" sz="5400" b="1" spc="-150" err="1">
                <a:solidFill>
                  <a:srgbClr val="DB291C"/>
                </a:solidFill>
                <a:latin typeface="Arial" panose="020B0604020202020204" pitchFamily="34" charset="0"/>
                <a:cs typeface="Arial" panose="020B0604020202020204" pitchFamily="34" charset="0"/>
              </a:rPr>
              <a:t>verview</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AutoShape 2">
            <a:extLst>
              <a:ext uri="{FF2B5EF4-FFF2-40B4-BE49-F238E27FC236}">
                <a16:creationId xmlns:a16="http://schemas.microsoft.com/office/drawing/2014/main" id="{776C573F-B652-5649-DBDE-A93729F309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person with a red ribbon&#10;&#10;Description automatically generated">
            <a:extLst>
              <a:ext uri="{FF2B5EF4-FFF2-40B4-BE49-F238E27FC236}">
                <a16:creationId xmlns:a16="http://schemas.microsoft.com/office/drawing/2014/main" id="{D606DA9E-5DEE-FA3A-2400-5F029BB28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246" y="378689"/>
            <a:ext cx="4366709" cy="6176780"/>
          </a:xfrm>
          <a:prstGeom prst="rect">
            <a:avLst/>
          </a:prstGeom>
        </p:spPr>
      </p:pic>
    </p:spTree>
    <p:extLst>
      <p:ext uri="{BB962C8B-B14F-4D97-AF65-F5344CB8AC3E}">
        <p14:creationId xmlns:p14="http://schemas.microsoft.com/office/powerpoint/2010/main" val="272462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grey text on a white background&#10;&#10;Description automatically generated">
            <a:extLst>
              <a:ext uri="{FF2B5EF4-FFF2-40B4-BE49-F238E27FC236}">
                <a16:creationId xmlns:a16="http://schemas.microsoft.com/office/drawing/2014/main" id="{DFE17C90-E33C-5607-9CB1-CFD0870CF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12960" cy="6866630"/>
          </a:xfrm>
          <a:prstGeom prst="rect">
            <a:avLst/>
          </a:prstGeom>
        </p:spPr>
      </p:pic>
      <p:sp>
        <p:nvSpPr>
          <p:cNvPr id="2" name="TextBox 1">
            <a:extLst>
              <a:ext uri="{FF2B5EF4-FFF2-40B4-BE49-F238E27FC236}">
                <a16:creationId xmlns:a16="http://schemas.microsoft.com/office/drawing/2014/main" id="{0BDE8558-542A-5417-6A1A-89BB3C583C4B}"/>
              </a:ext>
            </a:extLst>
          </p:cNvPr>
          <p:cNvSpPr txBox="1"/>
          <p:nvPr/>
        </p:nvSpPr>
        <p:spPr>
          <a:xfrm>
            <a:off x="7662877" y="1455649"/>
            <a:ext cx="9261446" cy="923330"/>
          </a:xfrm>
          <a:prstGeom prst="rect">
            <a:avLst/>
          </a:prstGeom>
          <a:noFill/>
        </p:spPr>
        <p:txBody>
          <a:bodyPr wrap="square" rtlCol="0">
            <a:spAutoFit/>
          </a:bodyPr>
          <a:lstStyle/>
          <a:p>
            <a:r>
              <a:rPr lang="en-US" sz="5400" b="1" spc="-150">
                <a:solidFill>
                  <a:srgbClr val="56564C"/>
                </a:solidFill>
                <a:latin typeface="Arial" panose="020B0604020202020204" pitchFamily="34" charset="0"/>
                <a:cs typeface="Arial" panose="020B0604020202020204" pitchFamily="34" charset="0"/>
              </a:rPr>
              <a:t>Thank you!</a:t>
            </a:r>
            <a:endParaRPr lang="en-GB" sz="5400" b="1" spc="-150">
              <a:solidFill>
                <a:srgbClr val="5656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62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904763" y="1288500"/>
            <a:ext cx="5694918" cy="1901290"/>
          </a:xfrm>
          <a:prstGeom prst="rect">
            <a:avLst/>
          </a:prstGeom>
          <a:noFill/>
        </p:spPr>
        <p:txBody>
          <a:bodyPr wrap="square" rtlCol="0">
            <a:spAutoFit/>
          </a:bodyPr>
          <a:lstStyle/>
          <a:p>
            <a:pPr>
              <a:lnSpc>
                <a:spcPct val="120000"/>
              </a:lnSpc>
              <a:spcAft>
                <a:spcPts val="600"/>
              </a:spcAft>
              <a:buClr>
                <a:srgbClr val="DF1A28"/>
              </a:buClr>
              <a:buSzPct val="100000"/>
            </a:pPr>
            <a:r>
              <a:rPr lang="en-US" sz="2400">
                <a:solidFill>
                  <a:srgbClr val="3D3935"/>
                </a:solidFill>
                <a:latin typeface="Arial" panose="020B0604020202020204" pitchFamily="34" charset="0"/>
                <a:cs typeface="Arial" panose="020B0604020202020204" pitchFamily="34" charset="0"/>
              </a:rPr>
              <a:t>World AIDS Day is held every year on 1 December to raise awareness about HIV. </a:t>
            </a:r>
          </a:p>
          <a:p>
            <a:pPr>
              <a:lnSpc>
                <a:spcPct val="120000"/>
              </a:lnSpc>
              <a:spcAft>
                <a:spcPts val="600"/>
              </a:spcAft>
              <a:buClr>
                <a:srgbClr val="DF1A28"/>
              </a:buClr>
              <a:buSzPct val="100000"/>
            </a:pPr>
            <a:r>
              <a:rPr lang="en-US" sz="2400">
                <a:solidFill>
                  <a:srgbClr val="3D3935"/>
                </a:solidFill>
                <a:latin typeface="Arial" panose="020B0604020202020204" pitchFamily="34" charset="0"/>
                <a:cs typeface="Arial" panose="020B0604020202020204" pitchFamily="34" charset="0"/>
              </a:rPr>
              <a:t>World AIDS Day is a day to…</a:t>
            </a: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99148029-57CD-00D5-A8AB-8431C5B01573}"/>
              </a:ext>
            </a:extLst>
          </p:cNvPr>
          <p:cNvSpPr txBox="1"/>
          <p:nvPr/>
        </p:nvSpPr>
        <p:spPr>
          <a:xfrm>
            <a:off x="1904762" y="3299476"/>
            <a:ext cx="5666144" cy="937949"/>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US" sz="2400" b="1">
                <a:solidFill>
                  <a:srgbClr val="3D3935"/>
                </a:solidFill>
                <a:latin typeface="Arial" panose="020B0604020202020204" pitchFamily="34" charset="0"/>
                <a:cs typeface="Arial" panose="020B0604020202020204" pitchFamily="34" charset="0"/>
              </a:rPr>
              <a:t>Show support for people living with HIV</a:t>
            </a:r>
          </a:p>
        </p:txBody>
      </p:sp>
      <p:sp>
        <p:nvSpPr>
          <p:cNvPr id="3" name="TextBox 2">
            <a:extLst>
              <a:ext uri="{FF2B5EF4-FFF2-40B4-BE49-F238E27FC236}">
                <a16:creationId xmlns:a16="http://schemas.microsoft.com/office/drawing/2014/main" id="{68E38E5A-FE2A-D1B0-0CD7-0DB1C1421F11}"/>
              </a:ext>
            </a:extLst>
          </p:cNvPr>
          <p:cNvSpPr txBox="1"/>
          <p:nvPr/>
        </p:nvSpPr>
        <p:spPr>
          <a:xfrm>
            <a:off x="1875987" y="4253555"/>
            <a:ext cx="5694919" cy="946798"/>
          </a:xfrm>
          <a:prstGeom prst="rect">
            <a:avLst/>
          </a:prstGeom>
          <a:noFill/>
        </p:spPr>
        <p:txBody>
          <a:bodyPr wrap="square" rtlCol="0">
            <a:spAutoFit/>
          </a:bodyPr>
          <a:lstStyle/>
          <a:p>
            <a:pPr marL="457200" indent="-457200">
              <a:lnSpc>
                <a:spcPct val="120000"/>
              </a:lnSpc>
              <a:spcAft>
                <a:spcPts val="600"/>
              </a:spcAft>
              <a:buClr>
                <a:srgbClr val="DF1A28"/>
              </a:buClr>
              <a:buSzPct val="100000"/>
              <a:buFont typeface="Arial" panose="020B0604020202020204" pitchFamily="34" charset="0"/>
              <a:buChar char="•"/>
            </a:pPr>
            <a:r>
              <a:rPr lang="en-US" sz="2400" b="1">
                <a:solidFill>
                  <a:srgbClr val="3D3935"/>
                </a:solidFill>
                <a:latin typeface="Arial" panose="020B0604020202020204" pitchFamily="34" charset="0"/>
                <a:cs typeface="Arial" panose="020B0604020202020204" pitchFamily="34" charset="0"/>
              </a:rPr>
              <a:t>Remember those who have lost their lives because of HIV</a:t>
            </a:r>
            <a:endParaRPr lang="en-GB" sz="2400" b="1"/>
          </a:p>
        </p:txBody>
      </p:sp>
      <p:sp>
        <p:nvSpPr>
          <p:cNvPr id="9" name="TextBox 8">
            <a:extLst>
              <a:ext uri="{FF2B5EF4-FFF2-40B4-BE49-F238E27FC236}">
                <a16:creationId xmlns:a16="http://schemas.microsoft.com/office/drawing/2014/main" id="{450E1FB7-1421-11F0-A8EB-6BBA4996A5DE}"/>
              </a:ext>
            </a:extLst>
          </p:cNvPr>
          <p:cNvSpPr txBox="1"/>
          <p:nvPr/>
        </p:nvSpPr>
        <p:spPr>
          <a:xfrm>
            <a:off x="1863692" y="4621121"/>
            <a:ext cx="5694919" cy="2012089"/>
          </a:xfrm>
          <a:prstGeom prst="rect">
            <a:avLst/>
          </a:prstGeom>
          <a:noFill/>
        </p:spPr>
        <p:txBody>
          <a:bodyPr wrap="square" rtlCol="0">
            <a:spAutoFit/>
          </a:bodyPr>
          <a:lstStyle/>
          <a:p>
            <a:pPr>
              <a:lnSpc>
                <a:spcPct val="120000"/>
              </a:lnSpc>
              <a:spcAft>
                <a:spcPts val="600"/>
              </a:spcAft>
              <a:buClr>
                <a:srgbClr val="DF1A28"/>
              </a:buClr>
              <a:buSzPct val="100000"/>
            </a:pPr>
            <a:endParaRPr lang="en-US" sz="3000" b="1">
              <a:solidFill>
                <a:srgbClr val="3D3935"/>
              </a:solidFill>
              <a:latin typeface="Arial" panose="020B0604020202020204" pitchFamily="34" charset="0"/>
              <a:cs typeface="Arial" panose="020B0604020202020204" pitchFamily="34" charset="0"/>
            </a:endParaRPr>
          </a:p>
          <a:p>
            <a:pPr marL="457200" indent="-457200">
              <a:lnSpc>
                <a:spcPct val="120000"/>
              </a:lnSpc>
              <a:spcAft>
                <a:spcPts val="600"/>
              </a:spcAft>
              <a:buClr>
                <a:srgbClr val="DF1A28"/>
              </a:buClr>
              <a:buSzPct val="100000"/>
              <a:buFont typeface="Arial" panose="020B0604020202020204" pitchFamily="34" charset="0"/>
              <a:buChar char="•"/>
            </a:pPr>
            <a:r>
              <a:rPr lang="en-US" sz="2400" b="1">
                <a:solidFill>
                  <a:srgbClr val="3D3935"/>
                </a:solidFill>
                <a:latin typeface="Arial" panose="020B0604020202020204" pitchFamily="34" charset="0"/>
                <a:cs typeface="Arial" panose="020B0604020202020204" pitchFamily="34" charset="0"/>
              </a:rPr>
              <a:t>To learn the facts and realities of HIV today, in the UK and worldwide.</a:t>
            </a:r>
            <a:endParaRPr lang="en-GB" sz="2400" b="1">
              <a:solidFill>
                <a:srgbClr val="3D3935"/>
              </a:solidFill>
              <a:latin typeface="Arial" panose="020B0604020202020204" pitchFamily="34" charset="0"/>
              <a:cs typeface="Arial" panose="020B0604020202020204" pitchFamily="34" charset="0"/>
            </a:endParaRPr>
          </a:p>
        </p:txBody>
      </p:sp>
      <p:pic>
        <p:nvPicPr>
          <p:cNvPr id="14" name="Picture 13" descr="A person holding her hand up&#10;&#10;Description automatically generated">
            <a:extLst>
              <a:ext uri="{FF2B5EF4-FFF2-40B4-BE49-F238E27FC236}">
                <a16:creationId xmlns:a16="http://schemas.microsoft.com/office/drawing/2014/main" id="{C1A60C5D-FC5D-20C0-527E-4DC9D01C1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1121" y="375813"/>
            <a:ext cx="4424679" cy="6258780"/>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887042" y="375813"/>
            <a:ext cx="6409424" cy="707886"/>
          </a:xfrm>
          <a:prstGeom prst="rect">
            <a:avLst/>
          </a:prstGeom>
          <a:noFill/>
        </p:spPr>
        <p:txBody>
          <a:bodyPr wrap="square" rtlCol="0">
            <a:spAutoFit/>
          </a:bodyPr>
          <a:lstStyle/>
          <a:p>
            <a:r>
              <a:rPr lang="en-US" sz="4000" b="1" spc="-150">
                <a:solidFill>
                  <a:srgbClr val="DB291C"/>
                </a:solidFill>
                <a:latin typeface="Arial" panose="020B0604020202020204" pitchFamily="34" charset="0"/>
                <a:cs typeface="Arial" panose="020B0604020202020204" pitchFamily="34" charset="0"/>
              </a:rPr>
              <a:t>W</a:t>
            </a:r>
            <a:r>
              <a:rPr lang="en-GB" sz="4000" b="1" spc="-150">
                <a:solidFill>
                  <a:srgbClr val="DB291C"/>
                </a:solidFill>
                <a:latin typeface="Arial" panose="020B0604020202020204" pitchFamily="34" charset="0"/>
                <a:cs typeface="Arial" panose="020B0604020202020204" pitchFamily="34" charset="0"/>
              </a:rPr>
              <a:t>hat is World AIDS Day?</a:t>
            </a:r>
          </a:p>
        </p:txBody>
      </p:sp>
    </p:spTree>
    <p:extLst>
      <p:ext uri="{BB962C8B-B14F-4D97-AF65-F5344CB8AC3E}">
        <p14:creationId xmlns:p14="http://schemas.microsoft.com/office/powerpoint/2010/main" val="9304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904762" y="1318536"/>
            <a:ext cx="9656028" cy="4178260"/>
          </a:xfrm>
          <a:prstGeom prst="rect">
            <a:avLst/>
          </a:prstGeom>
          <a:noFill/>
        </p:spPr>
        <p:txBody>
          <a:bodyPr wrap="square" rtlCol="0">
            <a:spAutoFit/>
          </a:bodyPr>
          <a:lstStyle/>
          <a:p>
            <a:pPr algn="l" rtl="0" fontAlgn="base"/>
            <a:r>
              <a:rPr lang="en-GB" sz="2800" b="0" i="0" u="none" strike="noStrike">
                <a:solidFill>
                  <a:srgbClr val="000000"/>
                </a:solidFill>
                <a:effectLst/>
                <a:latin typeface="Arial" panose="020B0604020202020204" pitchFamily="34" charset="0"/>
              </a:rPr>
              <a:t>HIV is a virus that attacks the body's immune system. It stands for Human Immunodeficiency Virus.</a:t>
            </a:r>
            <a:r>
              <a:rPr lang="en-US" sz="2800" b="0" i="0">
                <a:solidFill>
                  <a:srgbClr val="000000"/>
                </a:solidFill>
                <a:effectLst/>
                <a:latin typeface="Arial" panose="020B0604020202020204" pitchFamily="34" charset="0"/>
              </a:rPr>
              <a:t>​</a:t>
            </a:r>
            <a:br>
              <a:rPr lang="en-US" sz="2800" b="0" i="0">
                <a:solidFill>
                  <a:srgbClr val="000000"/>
                </a:solidFill>
                <a:effectLst/>
                <a:latin typeface="Arial" panose="020B0604020202020204" pitchFamily="34" charset="0"/>
              </a:rPr>
            </a:br>
            <a:endParaRPr lang="en-US" sz="2800" b="0" i="0">
              <a:solidFill>
                <a:srgbClr val="000000"/>
              </a:solidFill>
              <a:effectLst/>
              <a:latin typeface="Segoe UI" panose="020B0502040204020203" pitchFamily="34" charset="0"/>
            </a:endParaRPr>
          </a:p>
          <a:p>
            <a:pPr algn="l" rtl="0" fontAlgn="base"/>
            <a:r>
              <a:rPr lang="en-GB" sz="600" b="0" i="0">
                <a:solidFill>
                  <a:srgbClr val="DB291C"/>
                </a:solidFill>
                <a:effectLst/>
                <a:latin typeface="Arial" panose="020B0604020202020204" pitchFamily="34" charset="0"/>
              </a:rPr>
              <a:t>​</a:t>
            </a:r>
            <a:endParaRPr lang="en-GB" sz="2800" b="0" i="0">
              <a:solidFill>
                <a:srgbClr val="000000"/>
              </a:solidFill>
              <a:effectLst/>
              <a:latin typeface="Segoe UI" panose="020B0502040204020203" pitchFamily="34" charset="0"/>
            </a:endParaRPr>
          </a:p>
          <a:p>
            <a:pPr algn="l" rtl="0" fontAlgn="base"/>
            <a:r>
              <a:rPr lang="en-GB" sz="500" b="0" i="0">
                <a:solidFill>
                  <a:srgbClr val="000000"/>
                </a:solidFill>
                <a:effectLst/>
                <a:latin typeface="Arial" panose="020B0604020202020204" pitchFamily="34" charset="0"/>
              </a:rPr>
              <a:t>​</a:t>
            </a:r>
            <a:endParaRPr lang="en-GB" sz="2800" b="0" i="0">
              <a:solidFill>
                <a:srgbClr val="000000"/>
              </a:solidFill>
              <a:effectLst/>
              <a:latin typeface="Segoe UI" panose="020B0502040204020203" pitchFamily="34" charset="0"/>
            </a:endParaRPr>
          </a:p>
          <a:p>
            <a:pPr algn="l" rtl="0" fontAlgn="base"/>
            <a:r>
              <a:rPr lang="en-GB" sz="2800" b="0" i="0" u="none" strike="noStrike">
                <a:solidFill>
                  <a:srgbClr val="000000"/>
                </a:solidFill>
                <a:effectLst/>
                <a:latin typeface="Arial" panose="020B0604020202020204" pitchFamily="34" charset="0"/>
              </a:rPr>
              <a:t>AIDS stands for Acquired Immune Deficiency Syndrome. It is a serious illness that can develop when HIV damages the immune system to such an extent that it can no longer fight off a range of infections it would normally cope with. </a:t>
            </a:r>
            <a:r>
              <a:rPr lang="en-US" sz="2800" b="0" i="0">
                <a:solidFill>
                  <a:srgbClr val="000000"/>
                </a:solidFill>
                <a:effectLst/>
                <a:latin typeface="Arial" panose="020B0604020202020204" pitchFamily="34" charset="0"/>
              </a:rPr>
              <a:t>​</a:t>
            </a:r>
          </a:p>
          <a:p>
            <a:pPr algn="l" rtl="0" fontAlgn="base"/>
            <a:endParaRPr lang="en-US" sz="2800" b="0" i="0">
              <a:solidFill>
                <a:srgbClr val="000000"/>
              </a:solidFill>
              <a:effectLst/>
              <a:latin typeface="Segoe UI" panose="020B0502040204020203" pitchFamily="34" charset="0"/>
            </a:endParaRPr>
          </a:p>
          <a:p>
            <a:pPr>
              <a:lnSpc>
                <a:spcPct val="120000"/>
              </a:lnSpc>
              <a:spcAft>
                <a:spcPts val="600"/>
              </a:spcAft>
              <a:buClr>
                <a:srgbClr val="DF1A28"/>
              </a:buClr>
              <a:buSzPct val="100000"/>
            </a:pPr>
            <a:endParaRPr lang="en-GB" sz="2800">
              <a:solidFill>
                <a:srgbClr val="3D3935"/>
              </a:solidFill>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W</a:t>
            </a:r>
            <a:r>
              <a:rPr lang="en-GB" sz="5400" b="1" spc="-150">
                <a:solidFill>
                  <a:srgbClr val="DB291C"/>
                </a:solidFill>
                <a:latin typeface="Arial" panose="020B0604020202020204" pitchFamily="34" charset="0"/>
                <a:cs typeface="Arial" panose="020B0604020202020204" pitchFamily="34" charset="0"/>
              </a:rPr>
              <a:t>hat is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2" name="TextBox 1">
            <a:extLst>
              <a:ext uri="{FF2B5EF4-FFF2-40B4-BE49-F238E27FC236}">
                <a16:creationId xmlns:a16="http://schemas.microsoft.com/office/drawing/2014/main" id="{3F8A257F-9049-89CE-E360-AFC60543E297}"/>
              </a:ext>
            </a:extLst>
          </p:cNvPr>
          <p:cNvSpPr txBox="1"/>
          <p:nvPr/>
        </p:nvSpPr>
        <p:spPr>
          <a:xfrm>
            <a:off x="1904762" y="4774649"/>
            <a:ext cx="6908800" cy="1477328"/>
          </a:xfrm>
          <a:prstGeom prst="rect">
            <a:avLst/>
          </a:prstGeom>
          <a:noFill/>
        </p:spPr>
        <p:txBody>
          <a:bodyPr wrap="square" rtlCol="0">
            <a:spAutoFit/>
          </a:bodyPr>
          <a:lstStyle/>
          <a:p>
            <a:pPr algn="l" rtl="0" fontAlgn="base"/>
            <a:r>
              <a:rPr lang="en-GB" sz="3000" b="1" i="0" u="none" strike="noStrike">
                <a:solidFill>
                  <a:srgbClr val="DB291C"/>
                </a:solidFill>
                <a:effectLst/>
                <a:latin typeface="Arial" panose="020B0604020202020204" pitchFamily="34" charset="0"/>
                <a:cs typeface="Arial" panose="020B0604020202020204" pitchFamily="34" charset="0"/>
              </a:rPr>
              <a:t>HIV is the not the same as AIDS. </a:t>
            </a:r>
            <a:r>
              <a:rPr lang="en-US" sz="3000" b="0" i="0">
                <a:solidFill>
                  <a:srgbClr val="DB291C"/>
                </a:solidFill>
                <a:effectLst/>
                <a:latin typeface="Arial" panose="020B0604020202020204" pitchFamily="34" charset="0"/>
                <a:cs typeface="Arial" panose="020B0604020202020204" pitchFamily="34" charset="0"/>
              </a:rPr>
              <a:t>​</a:t>
            </a:r>
            <a:endParaRPr lang="en-US" sz="3000" b="0" i="0">
              <a:solidFill>
                <a:srgbClr val="000000"/>
              </a:solidFill>
              <a:effectLst/>
              <a:latin typeface="Arial" panose="020B0604020202020204" pitchFamily="34" charset="0"/>
              <a:cs typeface="Arial" panose="020B0604020202020204" pitchFamily="34" charset="0"/>
            </a:endParaRPr>
          </a:p>
          <a:p>
            <a:pPr algn="l" rtl="0" fontAlgn="base"/>
            <a:r>
              <a:rPr lang="en-GB" sz="3000" b="1" i="0" u="none" strike="noStrike">
                <a:solidFill>
                  <a:srgbClr val="DB291C"/>
                </a:solidFill>
                <a:effectLst/>
                <a:latin typeface="Arial" panose="020B0604020202020204" pitchFamily="34" charset="0"/>
                <a:cs typeface="Arial" panose="020B0604020202020204" pitchFamily="34" charset="0"/>
              </a:rPr>
              <a:t>AIDS only develops if HIV is left untreated.</a:t>
            </a:r>
            <a:endParaRPr lang="en-GB" sz="3000"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1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904762" y="3033066"/>
            <a:ext cx="9449038" cy="1292662"/>
          </a:xfrm>
          <a:prstGeom prst="rect">
            <a:avLst/>
          </a:prstGeom>
          <a:noFill/>
        </p:spPr>
        <p:txBody>
          <a:bodyPr wrap="square" lIns="91440" tIns="45720" rIns="91440" bIns="45720" rtlCol="0" anchor="t">
            <a:spAutoFit/>
          </a:bodyPr>
          <a:lstStyle/>
          <a:p>
            <a:pPr marL="457200" indent="-457200" fontAlgn="base">
              <a:buClr>
                <a:srgbClr val="DB291C"/>
              </a:buClr>
              <a:buFont typeface="Arial" panose="020B0604020202020204" pitchFamily="34" charset="0"/>
              <a:buChar char="•"/>
            </a:pPr>
            <a:r>
              <a:rPr lang="en-US" sz="2600">
                <a:solidFill>
                  <a:srgbClr val="000000"/>
                </a:solidFill>
                <a:latin typeface="Arial"/>
                <a:cs typeface="Arial"/>
              </a:rPr>
              <a:t>If it is present in </a:t>
            </a:r>
            <a:r>
              <a:rPr lang="en-US" sz="2600" b="1">
                <a:solidFill>
                  <a:srgbClr val="000000"/>
                </a:solidFill>
                <a:latin typeface="Arial"/>
                <a:cs typeface="Arial"/>
              </a:rPr>
              <a:t>sufficient quantity </a:t>
            </a:r>
            <a:r>
              <a:rPr lang="en-US" sz="2600">
                <a:solidFill>
                  <a:srgbClr val="000000"/>
                </a:solidFill>
                <a:latin typeface="Arial"/>
                <a:cs typeface="Arial"/>
              </a:rPr>
              <a:t>in blood, semen, vaginal fluid or breast milk. It is not transmittable through saliva, tears, sweat or waste products. </a:t>
            </a: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W</a:t>
            </a:r>
            <a:r>
              <a:rPr lang="en-GB" sz="5400" b="1" spc="-150">
                <a:solidFill>
                  <a:srgbClr val="DB291C"/>
                </a:solidFill>
                <a:latin typeface="Arial" panose="020B0604020202020204" pitchFamily="34" charset="0"/>
                <a:cs typeface="Arial" panose="020B0604020202020204" pitchFamily="34" charset="0"/>
              </a:rPr>
              <a:t>hat is HIV?</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
        <p:nvSpPr>
          <p:cNvPr id="3" name="TextBox 2">
            <a:extLst>
              <a:ext uri="{FF2B5EF4-FFF2-40B4-BE49-F238E27FC236}">
                <a16:creationId xmlns:a16="http://schemas.microsoft.com/office/drawing/2014/main" id="{48101D53-D133-72FF-525F-D5E900B5E347}"/>
              </a:ext>
            </a:extLst>
          </p:cNvPr>
          <p:cNvSpPr txBox="1"/>
          <p:nvPr/>
        </p:nvSpPr>
        <p:spPr>
          <a:xfrm>
            <a:off x="1904762" y="1340295"/>
            <a:ext cx="9449038" cy="1292662"/>
          </a:xfrm>
          <a:prstGeom prst="rect">
            <a:avLst/>
          </a:prstGeom>
          <a:noFill/>
        </p:spPr>
        <p:txBody>
          <a:bodyPr wrap="square" lIns="91440" tIns="45720" rIns="91440" bIns="45720" rtlCol="0" anchor="t">
            <a:spAutoFit/>
          </a:bodyPr>
          <a:lstStyle/>
          <a:p>
            <a:pPr fontAlgn="base"/>
            <a:r>
              <a:rPr lang="en-GB" sz="2600" b="0" i="0" u="none" strike="noStrike">
                <a:solidFill>
                  <a:srgbClr val="000000"/>
                </a:solidFill>
                <a:effectLst/>
                <a:latin typeface="Arial"/>
                <a:cs typeface="Arial"/>
              </a:rPr>
              <a:t>HIV gets into the blood stream and disguises itself as part of your immune system, replicating instead of the T-cells that </a:t>
            </a:r>
            <a:br>
              <a:rPr lang="en-GB" sz="2600">
                <a:solidFill>
                  <a:srgbClr val="000000"/>
                </a:solidFill>
                <a:latin typeface="Arial"/>
                <a:cs typeface="Arial"/>
              </a:rPr>
            </a:br>
            <a:r>
              <a:rPr lang="en-GB" sz="2600" b="0" i="0" u="none" strike="noStrike">
                <a:solidFill>
                  <a:srgbClr val="000000"/>
                </a:solidFill>
                <a:effectLst/>
                <a:latin typeface="Arial"/>
                <a:cs typeface="Arial"/>
              </a:rPr>
              <a:t>co-ordinate your immune response. It can only be transmitted:</a:t>
            </a:r>
          </a:p>
        </p:txBody>
      </p:sp>
      <p:sp>
        <p:nvSpPr>
          <p:cNvPr id="4" name="TextBox 3">
            <a:extLst>
              <a:ext uri="{FF2B5EF4-FFF2-40B4-BE49-F238E27FC236}">
                <a16:creationId xmlns:a16="http://schemas.microsoft.com/office/drawing/2014/main" id="{7D6F878F-8042-927D-5CBE-EA92F7D9894C}"/>
              </a:ext>
            </a:extLst>
          </p:cNvPr>
          <p:cNvSpPr txBox="1"/>
          <p:nvPr/>
        </p:nvSpPr>
        <p:spPr>
          <a:xfrm>
            <a:off x="1904762" y="4305710"/>
            <a:ext cx="9449038" cy="892552"/>
          </a:xfrm>
          <a:prstGeom prst="rect">
            <a:avLst/>
          </a:prstGeom>
          <a:noFill/>
        </p:spPr>
        <p:txBody>
          <a:bodyPr wrap="square" lIns="91440" tIns="45720" rIns="91440" bIns="45720" rtlCol="0" anchor="t">
            <a:spAutoFit/>
          </a:bodyPr>
          <a:lstStyle/>
          <a:p>
            <a:pPr marL="457200" indent="-457200" fontAlgn="base">
              <a:buClr>
                <a:srgbClr val="DB291C"/>
              </a:buClr>
              <a:buFont typeface="Arial" panose="020B0604020202020204" pitchFamily="34" charset="0"/>
              <a:buChar char="•"/>
            </a:pPr>
            <a:r>
              <a:rPr lang="en-US" sz="2600">
                <a:solidFill>
                  <a:srgbClr val="000000"/>
                </a:solidFill>
                <a:latin typeface="Arial"/>
                <a:cs typeface="Arial"/>
              </a:rPr>
              <a:t>If it</a:t>
            </a:r>
            <a:r>
              <a:rPr lang="en-US" sz="2600" i="0">
                <a:solidFill>
                  <a:srgbClr val="000000"/>
                </a:solidFill>
                <a:effectLst/>
                <a:latin typeface="Arial"/>
                <a:cs typeface="Arial"/>
              </a:rPr>
              <a:t> is good </a:t>
            </a:r>
            <a:r>
              <a:rPr lang="en-US" sz="2600" b="1">
                <a:solidFill>
                  <a:srgbClr val="000000"/>
                </a:solidFill>
                <a:latin typeface="Arial"/>
                <a:cs typeface="Arial"/>
              </a:rPr>
              <a:t>quality. </a:t>
            </a:r>
            <a:r>
              <a:rPr lang="en-US" sz="2600">
                <a:solidFill>
                  <a:srgbClr val="000000"/>
                </a:solidFill>
                <a:latin typeface="Arial"/>
                <a:cs typeface="Arial"/>
              </a:rPr>
              <a:t>HIV is easily damaged through exposure to air, water or detergent. </a:t>
            </a:r>
          </a:p>
        </p:txBody>
      </p:sp>
      <p:sp>
        <p:nvSpPr>
          <p:cNvPr id="5" name="TextBox 4">
            <a:extLst>
              <a:ext uri="{FF2B5EF4-FFF2-40B4-BE49-F238E27FC236}">
                <a16:creationId xmlns:a16="http://schemas.microsoft.com/office/drawing/2014/main" id="{E7EF5451-7EEE-5FB5-8C52-AF048932E638}"/>
              </a:ext>
            </a:extLst>
          </p:cNvPr>
          <p:cNvSpPr txBox="1"/>
          <p:nvPr/>
        </p:nvSpPr>
        <p:spPr>
          <a:xfrm>
            <a:off x="1904762" y="5244703"/>
            <a:ext cx="9449038" cy="1292662"/>
          </a:xfrm>
          <a:prstGeom prst="rect">
            <a:avLst/>
          </a:prstGeom>
          <a:noFill/>
        </p:spPr>
        <p:txBody>
          <a:bodyPr wrap="square" lIns="91440" tIns="45720" rIns="91440" bIns="45720" rtlCol="0" anchor="t">
            <a:spAutoFit/>
          </a:bodyPr>
          <a:lstStyle/>
          <a:p>
            <a:pPr marL="457200" indent="-457200" fontAlgn="base">
              <a:buClr>
                <a:srgbClr val="DB291C"/>
              </a:buClr>
              <a:buFont typeface="Arial" panose="020B0604020202020204" pitchFamily="34" charset="0"/>
              <a:buChar char="•"/>
            </a:pPr>
            <a:r>
              <a:rPr lang="en-US" sz="2600">
                <a:solidFill>
                  <a:srgbClr val="000000"/>
                </a:solidFill>
                <a:latin typeface="Arial"/>
                <a:cs typeface="Arial"/>
              </a:rPr>
              <a:t>If there</a:t>
            </a:r>
            <a:r>
              <a:rPr lang="en-US" sz="2600" i="0">
                <a:solidFill>
                  <a:srgbClr val="000000"/>
                </a:solidFill>
                <a:effectLst/>
                <a:latin typeface="Arial"/>
                <a:cs typeface="Arial"/>
              </a:rPr>
              <a:t> is an </a:t>
            </a:r>
            <a:r>
              <a:rPr lang="en-US" sz="2600" b="1" i="0">
                <a:solidFill>
                  <a:srgbClr val="000000"/>
                </a:solidFill>
                <a:effectLst/>
                <a:latin typeface="Arial"/>
                <a:cs typeface="Arial"/>
              </a:rPr>
              <a:t>effective route of transmission</a:t>
            </a:r>
            <a:r>
              <a:rPr lang="en-US" sz="2600" b="1">
                <a:solidFill>
                  <a:srgbClr val="000000"/>
                </a:solidFill>
                <a:latin typeface="Arial"/>
                <a:cs typeface="Arial"/>
              </a:rPr>
              <a:t>.</a:t>
            </a:r>
            <a:br>
              <a:rPr lang="en-US" sz="2600" b="1" i="0">
                <a:effectLst/>
                <a:latin typeface="Arial" panose="020B0604020202020204" pitchFamily="34" charset="0"/>
              </a:rPr>
            </a:br>
            <a:r>
              <a:rPr lang="en-US" sz="2600" i="0">
                <a:solidFill>
                  <a:srgbClr val="000000"/>
                </a:solidFill>
                <a:effectLst/>
                <a:latin typeface="Arial"/>
                <a:cs typeface="Arial"/>
              </a:rPr>
              <a:t>There needs to be a direct route into the </a:t>
            </a:r>
            <a:br>
              <a:rPr lang="en-US" sz="2600" i="0">
                <a:effectLst/>
                <a:latin typeface="Arial" panose="020B0604020202020204" pitchFamily="34" charset="0"/>
              </a:rPr>
            </a:br>
            <a:r>
              <a:rPr lang="en-US" sz="2600" i="0">
                <a:solidFill>
                  <a:srgbClr val="000000"/>
                </a:solidFill>
                <a:effectLst/>
                <a:latin typeface="Arial"/>
                <a:cs typeface="Arial"/>
              </a:rPr>
              <a:t>blood stream. </a:t>
            </a:r>
            <a:endParaRPr lang="en-US" sz="2600" b="0" i="0">
              <a:solidFill>
                <a:srgbClr val="000000"/>
              </a:solidFill>
              <a:effectLst/>
              <a:latin typeface="Arial"/>
              <a:cs typeface="Arial"/>
            </a:endParaRPr>
          </a:p>
        </p:txBody>
      </p:sp>
    </p:spTree>
    <p:extLst>
      <p:ext uri="{BB962C8B-B14F-4D97-AF65-F5344CB8AC3E}">
        <p14:creationId xmlns:p14="http://schemas.microsoft.com/office/powerpoint/2010/main" val="5551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HIV treatment</a:t>
            </a:r>
            <a:endParaRPr lang="en-GB" sz="5400" b="1" spc="-150">
              <a:solidFill>
                <a:srgbClr val="DB291C"/>
              </a:solidFill>
              <a:latin typeface="Arial" panose="020B0604020202020204" pitchFamily="34" charset="0"/>
              <a:cs typeface="Arial" panose="020B0604020202020204" pitchFamily="34" charset="0"/>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2" y="9483"/>
            <a:ext cx="1904762" cy="6857143"/>
          </a:xfrm>
          <a:prstGeom prst="rect">
            <a:avLst/>
          </a:prstGeom>
        </p:spPr>
      </p:pic>
      <p:sp>
        <p:nvSpPr>
          <p:cNvPr id="3" name="TextBox 2">
            <a:extLst>
              <a:ext uri="{FF2B5EF4-FFF2-40B4-BE49-F238E27FC236}">
                <a16:creationId xmlns:a16="http://schemas.microsoft.com/office/drawing/2014/main" id="{B9641827-AE74-F340-C487-8D3B2B9C64F3}"/>
              </a:ext>
            </a:extLst>
          </p:cNvPr>
          <p:cNvSpPr txBox="1"/>
          <p:nvPr/>
        </p:nvSpPr>
        <p:spPr>
          <a:xfrm>
            <a:off x="1922014" y="1429742"/>
            <a:ext cx="5972306" cy="7909858"/>
          </a:xfrm>
          <a:prstGeom prst="rect">
            <a:avLst/>
          </a:prstGeom>
          <a:noFill/>
        </p:spPr>
        <p:txBody>
          <a:bodyPr wrap="square" lIns="91440" tIns="45720" rIns="91440" bIns="45720" rtlCol="0" anchor="t">
            <a:spAutoFit/>
          </a:bodyPr>
          <a:lstStyle/>
          <a:p>
            <a:r>
              <a:rPr lang="en-US" sz="2600">
                <a:latin typeface="Arial" panose="020B0604020202020204" pitchFamily="34" charset="0"/>
                <a:cs typeface="Arial" panose="020B0604020202020204" pitchFamily="34" charset="0"/>
              </a:rPr>
              <a:t>HIV stays in the body for life, but treatment can keep the virus under control and the immune system healthy. Without medication, people with HIV can develop AIDS.</a:t>
            </a:r>
          </a:p>
          <a:p>
            <a:endParaRPr lang="en-US" sz="2600">
              <a:latin typeface="Arial" panose="020B0604020202020204" pitchFamily="34" charset="0"/>
              <a:cs typeface="Arial" panose="020B0604020202020204" pitchFamily="34" charset="0"/>
            </a:endParaRPr>
          </a:p>
          <a:p>
            <a:r>
              <a:rPr lang="en-US" sz="2600">
                <a:latin typeface="Arial"/>
                <a:cs typeface="Arial"/>
              </a:rPr>
              <a:t>Treatment is now so effective that it reduces the amount of HIV in the body to undetectable levels within about six months, maintaining a healthy immune system and ensuring that they cannot pass on the virus.</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607FA8-F4E0-9D54-0DEC-79C2B7A3782D}"/>
              </a:ext>
            </a:extLst>
          </p:cNvPr>
          <p:cNvSpPr txBox="1"/>
          <p:nvPr/>
        </p:nvSpPr>
        <p:spPr>
          <a:xfrm>
            <a:off x="10385058" y="4264195"/>
            <a:ext cx="1386250" cy="285859"/>
          </a:xfrm>
          <a:prstGeom prst="rect">
            <a:avLst/>
          </a:prstGeom>
          <a:noFill/>
        </p:spPr>
        <p:txBody>
          <a:bodyPr wrap="square" rtlCol="0">
            <a:spAutoFit/>
          </a:bodyPr>
          <a:lstStyle/>
          <a:p>
            <a:r>
              <a:rPr lang="en-US" sz="1200"/>
              <a:t>Image Source: </a:t>
            </a:r>
            <a:r>
              <a:rPr lang="en-US" sz="1200">
                <a:hlinkClick r:id="rId4"/>
              </a:rPr>
              <a:t>CDC</a:t>
            </a:r>
            <a:endParaRPr lang="en-GB" sz="1200"/>
          </a:p>
        </p:txBody>
      </p:sp>
      <p:pic>
        <p:nvPicPr>
          <p:cNvPr id="1026" name="Picture 2">
            <a:extLst>
              <a:ext uri="{FF2B5EF4-FFF2-40B4-BE49-F238E27FC236}">
                <a16:creationId xmlns:a16="http://schemas.microsoft.com/office/drawing/2014/main" id="{59C439A6-C0DB-06BB-D3BF-69660C7AA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0309" y="2160134"/>
            <a:ext cx="3810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6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3622633" y="1920335"/>
            <a:ext cx="7827420" cy="478016"/>
          </a:xfrm>
          <a:prstGeom prst="rect">
            <a:avLst/>
          </a:prstGeom>
          <a:noFill/>
        </p:spPr>
        <p:txBody>
          <a:bodyPr wrap="square" rtlCol="0">
            <a:spAutoFit/>
          </a:bodyPr>
          <a:lstStyle/>
          <a:p>
            <a:pPr>
              <a:lnSpc>
                <a:spcPct val="120000"/>
              </a:lnSpc>
              <a:spcAft>
                <a:spcPts val="600"/>
              </a:spcAft>
              <a:buClr>
                <a:srgbClr val="DF1A28"/>
              </a:buClr>
              <a:buSzPct val="100000"/>
            </a:pPr>
            <a:r>
              <a:rPr lang="en-US" sz="2300">
                <a:solidFill>
                  <a:srgbClr val="3D3935"/>
                </a:solidFill>
                <a:latin typeface="Arial" panose="020B0604020202020204" pitchFamily="34" charset="0"/>
                <a:cs typeface="Arial" panose="020B0604020202020204" pitchFamily="34" charset="0"/>
              </a:rPr>
              <a:t>Using condoms</a:t>
            </a:r>
            <a:endParaRPr lang="en-GB" sz="2300">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a:t>
            </a:r>
            <a:r>
              <a:rPr lang="en-GB" sz="5400" b="1" spc="-150">
                <a:solidFill>
                  <a:srgbClr val="DB291C"/>
                </a:solidFill>
                <a:latin typeface="Arial" panose="020B0604020202020204" pitchFamily="34" charset="0"/>
                <a:cs typeface="Arial" panose="020B0604020202020204" pitchFamily="34" charset="0"/>
              </a:rPr>
              <a:t>IV prevention</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10" name="Picture 9">
            <a:extLst>
              <a:ext uri="{FF2B5EF4-FFF2-40B4-BE49-F238E27FC236}">
                <a16:creationId xmlns:a16="http://schemas.microsoft.com/office/drawing/2014/main" id="{D0EC6ECC-FB6A-C84F-9572-9789A5408251}"/>
              </a:ext>
            </a:extLst>
          </p:cNvPr>
          <p:cNvPicPr>
            <a:picLocks noChangeAspect="1"/>
          </p:cNvPicPr>
          <p:nvPr/>
        </p:nvPicPr>
        <p:blipFill rotWithShape="1">
          <a:blip r:embed="rId5"/>
          <a:srcRect l="70281" t="36295" r="24923" b="48342"/>
          <a:stretch/>
        </p:blipFill>
        <p:spPr>
          <a:xfrm>
            <a:off x="2223192" y="1493730"/>
            <a:ext cx="1327360" cy="1324186"/>
          </a:xfrm>
          <a:prstGeom prst="rect">
            <a:avLst/>
          </a:prstGeom>
        </p:spPr>
      </p:pic>
      <p:pic>
        <p:nvPicPr>
          <p:cNvPr id="11" name="Picture 10">
            <a:extLst>
              <a:ext uri="{FF2B5EF4-FFF2-40B4-BE49-F238E27FC236}">
                <a16:creationId xmlns:a16="http://schemas.microsoft.com/office/drawing/2014/main" id="{4097246F-FC23-231E-99A7-83547298A3D7}"/>
              </a:ext>
            </a:extLst>
          </p:cNvPr>
          <p:cNvPicPr>
            <a:picLocks noChangeAspect="1"/>
          </p:cNvPicPr>
          <p:nvPr/>
        </p:nvPicPr>
        <p:blipFill rotWithShape="1">
          <a:blip r:embed="rId5"/>
          <a:srcRect l="75076" t="36295" r="20494" b="48342"/>
          <a:stretch/>
        </p:blipFill>
        <p:spPr>
          <a:xfrm>
            <a:off x="2273958" y="2770324"/>
            <a:ext cx="1225827" cy="1324186"/>
          </a:xfrm>
          <a:prstGeom prst="rect">
            <a:avLst/>
          </a:prstGeom>
        </p:spPr>
      </p:pic>
      <p:pic>
        <p:nvPicPr>
          <p:cNvPr id="14" name="Picture 13">
            <a:extLst>
              <a:ext uri="{FF2B5EF4-FFF2-40B4-BE49-F238E27FC236}">
                <a16:creationId xmlns:a16="http://schemas.microsoft.com/office/drawing/2014/main" id="{D4C8AD3D-BE6A-9C84-12CA-11649DCA600A}"/>
              </a:ext>
            </a:extLst>
          </p:cNvPr>
          <p:cNvPicPr>
            <a:picLocks noChangeAspect="1"/>
          </p:cNvPicPr>
          <p:nvPr/>
        </p:nvPicPr>
        <p:blipFill rotWithShape="1">
          <a:blip r:embed="rId5"/>
          <a:srcRect l="79682" t="36295" r="15889" b="48342"/>
          <a:stretch/>
        </p:blipFill>
        <p:spPr>
          <a:xfrm>
            <a:off x="2223191" y="4045057"/>
            <a:ext cx="1225827" cy="1324186"/>
          </a:xfrm>
          <a:prstGeom prst="rect">
            <a:avLst/>
          </a:prstGeom>
        </p:spPr>
      </p:pic>
      <p:pic>
        <p:nvPicPr>
          <p:cNvPr id="15" name="Picture 14">
            <a:extLst>
              <a:ext uri="{FF2B5EF4-FFF2-40B4-BE49-F238E27FC236}">
                <a16:creationId xmlns:a16="http://schemas.microsoft.com/office/drawing/2014/main" id="{E8646F58-C80B-7CFE-D498-1EC7BF6AB2A6}"/>
              </a:ext>
            </a:extLst>
          </p:cNvPr>
          <p:cNvPicPr>
            <a:picLocks noChangeAspect="1"/>
          </p:cNvPicPr>
          <p:nvPr/>
        </p:nvPicPr>
        <p:blipFill rotWithShape="1">
          <a:blip r:embed="rId5"/>
          <a:srcRect l="84552" t="36295" r="11019" b="48342"/>
          <a:stretch/>
        </p:blipFill>
        <p:spPr>
          <a:xfrm>
            <a:off x="2273957" y="5415325"/>
            <a:ext cx="1225827" cy="1324186"/>
          </a:xfrm>
          <a:prstGeom prst="rect">
            <a:avLst/>
          </a:prstGeom>
        </p:spPr>
      </p:pic>
      <p:sp>
        <p:nvSpPr>
          <p:cNvPr id="16" name="TextBox 15">
            <a:extLst>
              <a:ext uri="{FF2B5EF4-FFF2-40B4-BE49-F238E27FC236}">
                <a16:creationId xmlns:a16="http://schemas.microsoft.com/office/drawing/2014/main" id="{1EE04AC8-C04B-B2A5-EE70-D53869F1F96A}"/>
              </a:ext>
            </a:extLst>
          </p:cNvPr>
          <p:cNvSpPr txBox="1"/>
          <p:nvPr/>
        </p:nvSpPr>
        <p:spPr>
          <a:xfrm>
            <a:off x="3616688" y="5532813"/>
            <a:ext cx="5544565" cy="902748"/>
          </a:xfrm>
          <a:prstGeom prst="rect">
            <a:avLst/>
          </a:prstGeom>
          <a:noFill/>
        </p:spPr>
        <p:txBody>
          <a:bodyPr wrap="square" rtlCol="0">
            <a:spAutoFit/>
          </a:bodyPr>
          <a:lstStyle/>
          <a:p>
            <a:pPr>
              <a:lnSpc>
                <a:spcPct val="120000"/>
              </a:lnSpc>
              <a:spcAft>
                <a:spcPts val="600"/>
              </a:spcAft>
              <a:buClr>
                <a:srgbClr val="DF1A28"/>
              </a:buClr>
              <a:buSzPct val="100000"/>
            </a:pPr>
            <a:r>
              <a:rPr lang="en-US" sz="2300">
                <a:solidFill>
                  <a:srgbClr val="3D3935"/>
                </a:solidFill>
                <a:latin typeface="Arial" panose="020B0604020202020204" pitchFamily="34" charset="0"/>
                <a:cs typeface="Arial" panose="020B0604020202020204" pitchFamily="34" charset="0"/>
              </a:rPr>
              <a:t>Don’t </a:t>
            </a:r>
            <a:r>
              <a:rPr lang="en-US" sz="2300" b="0" i="0">
                <a:solidFill>
                  <a:srgbClr val="212B32"/>
                </a:solidFill>
                <a:effectLst/>
                <a:latin typeface="Arial" panose="020B0604020202020204" pitchFamily="34" charset="0"/>
                <a:cs typeface="Arial" panose="020B0604020202020204" pitchFamily="34" charset="0"/>
              </a:rPr>
              <a:t>share needles, syringes, or injecting equipment</a:t>
            </a:r>
            <a:endParaRPr lang="en-GB" sz="23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E40DD7D-D42F-FDB1-F4CE-5B8448B90478}"/>
              </a:ext>
            </a:extLst>
          </p:cNvPr>
          <p:cNvSpPr txBox="1"/>
          <p:nvPr/>
        </p:nvSpPr>
        <p:spPr>
          <a:xfrm>
            <a:off x="3619922" y="2818632"/>
            <a:ext cx="7834298" cy="1327479"/>
          </a:xfrm>
          <a:prstGeom prst="rect">
            <a:avLst/>
          </a:prstGeom>
          <a:noFill/>
        </p:spPr>
        <p:txBody>
          <a:bodyPr wrap="square" lIns="91440" tIns="45720" rIns="91440" bIns="45720" rtlCol="0" anchor="t">
            <a:spAutoFit/>
          </a:bodyPr>
          <a:lstStyle/>
          <a:p>
            <a:pPr>
              <a:lnSpc>
                <a:spcPct val="120000"/>
              </a:lnSpc>
              <a:spcAft>
                <a:spcPts val="600"/>
              </a:spcAft>
              <a:buClr>
                <a:srgbClr val="DF1A28"/>
              </a:buClr>
              <a:buSzPct val="100000"/>
            </a:pPr>
            <a:r>
              <a:rPr lang="en-US" sz="2300">
                <a:solidFill>
                  <a:srgbClr val="3D3935"/>
                </a:solidFill>
                <a:latin typeface="Arial"/>
                <a:cs typeface="Arial"/>
              </a:rPr>
              <a:t>Regular testing and taking </a:t>
            </a:r>
            <a:r>
              <a:rPr lang="en-US" sz="2300" err="1">
                <a:solidFill>
                  <a:srgbClr val="3D3935"/>
                </a:solidFill>
                <a:latin typeface="Arial"/>
                <a:cs typeface="Arial"/>
              </a:rPr>
              <a:t>PrEP</a:t>
            </a:r>
            <a:r>
              <a:rPr lang="en-US" sz="2300">
                <a:solidFill>
                  <a:srgbClr val="3D3935"/>
                </a:solidFill>
                <a:latin typeface="Arial"/>
                <a:cs typeface="Arial"/>
              </a:rPr>
              <a:t> or PEP (tablets which prevent HIV either before or after you have been exposed to it)</a:t>
            </a:r>
          </a:p>
        </p:txBody>
      </p:sp>
      <p:sp>
        <p:nvSpPr>
          <p:cNvPr id="18" name="TextBox 17">
            <a:extLst>
              <a:ext uri="{FF2B5EF4-FFF2-40B4-BE49-F238E27FC236}">
                <a16:creationId xmlns:a16="http://schemas.microsoft.com/office/drawing/2014/main" id="{794D84DC-CBBC-8E47-3F34-4AAEA9A8F757}"/>
              </a:ext>
            </a:extLst>
          </p:cNvPr>
          <p:cNvSpPr txBox="1"/>
          <p:nvPr/>
        </p:nvSpPr>
        <p:spPr>
          <a:xfrm>
            <a:off x="3616688" y="4451342"/>
            <a:ext cx="7827420" cy="478016"/>
          </a:xfrm>
          <a:prstGeom prst="rect">
            <a:avLst/>
          </a:prstGeom>
          <a:noFill/>
        </p:spPr>
        <p:txBody>
          <a:bodyPr wrap="square" rtlCol="0">
            <a:spAutoFit/>
          </a:bodyPr>
          <a:lstStyle/>
          <a:p>
            <a:pPr>
              <a:lnSpc>
                <a:spcPct val="120000"/>
              </a:lnSpc>
              <a:spcAft>
                <a:spcPts val="600"/>
              </a:spcAft>
              <a:buClr>
                <a:srgbClr val="DF1A28"/>
              </a:buClr>
              <a:buSzPct val="100000"/>
            </a:pPr>
            <a:r>
              <a:rPr lang="en-US" sz="2300">
                <a:solidFill>
                  <a:srgbClr val="3D3935"/>
                </a:solidFill>
                <a:latin typeface="Arial" panose="020B0604020202020204" pitchFamily="34" charset="0"/>
                <a:cs typeface="Arial" panose="020B0604020202020204" pitchFamily="34" charset="0"/>
              </a:rPr>
              <a:t>Undetectable = Untransmittable</a:t>
            </a:r>
            <a:endParaRPr lang="en-GB" sz="230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A9C5EB02-75A4-3B68-157D-4D3A01A331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0959" y="426858"/>
            <a:ext cx="2847975" cy="1571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62216B-DB2B-00C6-3FAE-BB7E23C99A90}"/>
              </a:ext>
            </a:extLst>
          </p:cNvPr>
          <p:cNvSpPr txBox="1"/>
          <p:nvPr/>
        </p:nvSpPr>
        <p:spPr>
          <a:xfrm>
            <a:off x="8222182" y="2136626"/>
            <a:ext cx="257574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pc="-150">
                <a:latin typeface="Arial" panose="020B0604020202020204" pitchFamily="34" charset="0"/>
                <a:cs typeface="Arial" panose="020B0604020202020204" pitchFamily="34" charset="0"/>
              </a:rPr>
              <a:t>#KnowYourStatus</a:t>
            </a:r>
            <a:endParaRPr lang="en-GB" sz="2000" b="1" spc="-1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0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9.9 million people living with HIV.1.3 million people acquiring HIV.  630000 people dying from HIV-related causes.">
            <a:extLst>
              <a:ext uri="{FF2B5EF4-FFF2-40B4-BE49-F238E27FC236}">
                <a16:creationId xmlns:a16="http://schemas.microsoft.com/office/drawing/2014/main" id="{E5719154-DF17-1605-ACF5-164C25EBF632}"/>
              </a:ext>
            </a:extLst>
          </p:cNvPr>
          <p:cNvPicPr>
            <a:picLocks noChangeAspect="1"/>
          </p:cNvPicPr>
          <p:nvPr/>
        </p:nvPicPr>
        <p:blipFill>
          <a:blip r:embed="rId2"/>
          <a:stretch>
            <a:fillRect/>
          </a:stretch>
        </p:blipFill>
        <p:spPr>
          <a:xfrm>
            <a:off x="1562685" y="2319277"/>
            <a:ext cx="7886595" cy="4160034"/>
          </a:xfrm>
          <a:prstGeom prst="rect">
            <a:avLst/>
          </a:prstGeom>
        </p:spPr>
      </p:pic>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10047" y="561569"/>
            <a:ext cx="8662581" cy="1708160"/>
          </a:xfrm>
          <a:prstGeom prst="rect">
            <a:avLst/>
          </a:prstGeom>
          <a:noFill/>
        </p:spPr>
        <p:txBody>
          <a:bodyPr wrap="square" lIns="91440" tIns="45720" rIns="91440" bIns="45720" rtlCol="0" anchor="t">
            <a:spAutoFit/>
          </a:bodyPr>
          <a:lstStyle/>
          <a:p>
            <a:r>
              <a:rPr lang="en-US" sz="3500" b="1" spc="-150">
                <a:solidFill>
                  <a:srgbClr val="DB291C"/>
                </a:solidFill>
                <a:latin typeface="Arial"/>
                <a:cs typeface="Arial"/>
                <a:hlinkClick r:id="rId4"/>
              </a:rPr>
              <a:t>The World Health </a:t>
            </a:r>
            <a:r>
              <a:rPr lang="en-US" sz="3500" b="1" spc="-150" err="1">
                <a:solidFill>
                  <a:srgbClr val="DB291C"/>
                </a:solidFill>
                <a:latin typeface="Arial"/>
                <a:cs typeface="Arial"/>
                <a:hlinkClick r:id="rId4"/>
              </a:rPr>
              <a:t>Organisation</a:t>
            </a:r>
            <a:r>
              <a:rPr lang="en-US" sz="3500" b="1" spc="-150">
                <a:solidFill>
                  <a:srgbClr val="DB291C"/>
                </a:solidFill>
                <a:latin typeface="Arial"/>
                <a:cs typeface="Arial"/>
                <a:hlinkClick r:id="rId4"/>
              </a:rPr>
              <a:t> estimates</a:t>
            </a:r>
            <a:r>
              <a:rPr lang="en-US" sz="3500" b="1" spc="-150">
                <a:solidFill>
                  <a:srgbClr val="DB291C"/>
                </a:solidFill>
                <a:latin typeface="Arial"/>
                <a:cs typeface="Arial"/>
              </a:rPr>
              <a:t> there were 39.9 million people globally living with HIV in 2023 </a:t>
            </a:r>
            <a:endParaRPr lang="en-GB" sz="3500" b="1" spc="-150">
              <a:solidFill>
                <a:srgbClr val="DB291C"/>
              </a:solidFill>
              <a:latin typeface="Arial"/>
              <a:cs typeface="Arial"/>
            </a:endParaRP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spTree>
    <p:extLst>
      <p:ext uri="{BB962C8B-B14F-4D97-AF65-F5344CB8AC3E}">
        <p14:creationId xmlns:p14="http://schemas.microsoft.com/office/powerpoint/2010/main" val="125591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4DC65-77EA-4E8A-819F-B028F7EBE719}"/>
              </a:ext>
            </a:extLst>
          </p:cNvPr>
          <p:cNvSpPr txBox="1"/>
          <p:nvPr/>
        </p:nvSpPr>
        <p:spPr>
          <a:xfrm>
            <a:off x="1943499" y="1302019"/>
            <a:ext cx="7606901" cy="5282152"/>
          </a:xfrm>
          <a:prstGeom prst="rect">
            <a:avLst/>
          </a:prstGeom>
          <a:noFill/>
        </p:spPr>
        <p:txBody>
          <a:bodyPr wrap="square" lIns="91440" tIns="45720" rIns="91440" bIns="45720" rtlCol="0" anchor="t">
            <a:spAutoFit/>
          </a:bodyPr>
          <a:lstStyle/>
          <a:p>
            <a:pPr>
              <a:lnSpc>
                <a:spcPct val="120000"/>
              </a:lnSpc>
              <a:spcAft>
                <a:spcPts val="600"/>
              </a:spcAft>
              <a:buClr>
                <a:srgbClr val="DF1A28"/>
              </a:buClr>
              <a:buSzPct val="100000"/>
            </a:pPr>
            <a:r>
              <a:rPr lang="en-US" sz="2500">
                <a:solidFill>
                  <a:srgbClr val="3D3935"/>
                </a:solidFill>
                <a:latin typeface="Arial"/>
                <a:cs typeface="Arial"/>
              </a:rPr>
              <a:t>In 2019, it was estimated that there are </a:t>
            </a:r>
            <a:r>
              <a:rPr lang="en-US" sz="2500" b="1">
                <a:solidFill>
                  <a:srgbClr val="3D3935"/>
                </a:solidFill>
                <a:latin typeface="Arial"/>
                <a:cs typeface="Arial"/>
              </a:rPr>
              <a:t>105,200 people living with HIV in the UK. </a:t>
            </a:r>
          </a:p>
          <a:p>
            <a:pPr marL="457200" indent="-457200">
              <a:lnSpc>
                <a:spcPct val="120000"/>
              </a:lnSpc>
              <a:spcAft>
                <a:spcPts val="600"/>
              </a:spcAft>
              <a:buClr>
                <a:srgbClr val="DF1A28"/>
              </a:buClr>
              <a:buSzPct val="100000"/>
              <a:buFont typeface="Arial" panose="020B0604020202020204" pitchFamily="34" charset="0"/>
              <a:buChar char="•"/>
            </a:pPr>
            <a:r>
              <a:rPr lang="en-US" sz="2500" b="1">
                <a:solidFill>
                  <a:srgbClr val="3D3935"/>
                </a:solidFill>
                <a:latin typeface="Arial"/>
                <a:cs typeface="Arial"/>
              </a:rPr>
              <a:t>94% </a:t>
            </a:r>
            <a:r>
              <a:rPr lang="en-US" sz="2500">
                <a:solidFill>
                  <a:srgbClr val="3D3935"/>
                </a:solidFill>
                <a:latin typeface="Arial"/>
                <a:cs typeface="Arial"/>
              </a:rPr>
              <a:t>of these people are diagnosed, and therefore know that they have HIV. This means that around </a:t>
            </a:r>
            <a:r>
              <a:rPr lang="en-US" sz="2500" b="1">
                <a:solidFill>
                  <a:srgbClr val="3D3935"/>
                </a:solidFill>
                <a:latin typeface="Arial"/>
                <a:cs typeface="Arial"/>
              </a:rPr>
              <a:t>1 in 16 </a:t>
            </a:r>
            <a:r>
              <a:rPr lang="en-US" sz="2500">
                <a:solidFill>
                  <a:srgbClr val="3D3935"/>
                </a:solidFill>
                <a:latin typeface="Arial"/>
                <a:cs typeface="Arial"/>
              </a:rPr>
              <a:t>people living with HIV in the UK do not know that they have the virus.</a:t>
            </a:r>
          </a:p>
          <a:p>
            <a:pPr marL="457200" indent="-457200">
              <a:lnSpc>
                <a:spcPct val="120000"/>
              </a:lnSpc>
              <a:spcAft>
                <a:spcPts val="600"/>
              </a:spcAft>
              <a:buClr>
                <a:srgbClr val="DF1A28"/>
              </a:buClr>
              <a:buSzPct val="100000"/>
              <a:buFont typeface="Arial" panose="020B0604020202020204" pitchFamily="34" charset="0"/>
              <a:buChar char="•"/>
            </a:pPr>
            <a:r>
              <a:rPr lang="en-US" sz="2500" b="1">
                <a:solidFill>
                  <a:srgbClr val="3D3935"/>
                </a:solidFill>
                <a:latin typeface="Arial"/>
                <a:cs typeface="Arial"/>
              </a:rPr>
              <a:t>98% </a:t>
            </a:r>
            <a:r>
              <a:rPr lang="en-US" sz="2500">
                <a:solidFill>
                  <a:srgbClr val="3D3935"/>
                </a:solidFill>
                <a:latin typeface="Arial"/>
                <a:cs typeface="Arial"/>
              </a:rPr>
              <a:t>of people diagnosed with HIV in the UK are engaged in care and on treatment, and </a:t>
            </a:r>
            <a:r>
              <a:rPr lang="en-US" sz="2500" b="1" u="sng">
                <a:solidFill>
                  <a:srgbClr val="3D3935"/>
                </a:solidFill>
                <a:latin typeface="Arial"/>
                <a:cs typeface="Arial"/>
              </a:rPr>
              <a:t>97% of those engaged and on treatment are virally suppressed which means they can’t pass the virus on.</a:t>
            </a:r>
            <a:endParaRPr lang="en-GB" sz="2500" b="1" u="sng">
              <a:solidFill>
                <a:srgbClr val="3D3935"/>
              </a:solidFill>
              <a:latin typeface="Arial"/>
              <a:cs typeface="Arial"/>
            </a:endParaRPr>
          </a:p>
        </p:txBody>
      </p:sp>
      <p:pic>
        <p:nvPicPr>
          <p:cNvPr id="7" name="Picture 6" descr="A close up of a sign&#10;&#10;Description automatically generated">
            <a:extLst>
              <a:ext uri="{FF2B5EF4-FFF2-40B4-BE49-F238E27FC236}">
                <a16:creationId xmlns:a16="http://schemas.microsoft.com/office/drawing/2014/main" id="{99207BC3-0A1D-4A7E-B2F8-79AFE8D17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47" y="5018500"/>
            <a:ext cx="2415362" cy="1460811"/>
          </a:xfrm>
          <a:prstGeom prst="rect">
            <a:avLst/>
          </a:prstGeom>
        </p:spPr>
      </p:pic>
      <p:sp>
        <p:nvSpPr>
          <p:cNvPr id="13" name="TextBox 12">
            <a:extLst>
              <a:ext uri="{FF2B5EF4-FFF2-40B4-BE49-F238E27FC236}">
                <a16:creationId xmlns:a16="http://schemas.microsoft.com/office/drawing/2014/main" id="{991E6AD4-62B4-475B-8687-E02DBD28EAA6}"/>
              </a:ext>
            </a:extLst>
          </p:cNvPr>
          <p:cNvSpPr txBox="1"/>
          <p:nvPr/>
        </p:nvSpPr>
        <p:spPr>
          <a:xfrm>
            <a:off x="1904762" y="378689"/>
            <a:ext cx="9261446" cy="923330"/>
          </a:xfrm>
          <a:prstGeom prst="rect">
            <a:avLst/>
          </a:prstGeom>
          <a:noFill/>
        </p:spPr>
        <p:txBody>
          <a:bodyPr wrap="square" rtlCol="0">
            <a:spAutoFit/>
          </a:bodyPr>
          <a:lstStyle/>
          <a:p>
            <a:r>
              <a:rPr lang="en-US" sz="5400" b="1" spc="-150">
                <a:solidFill>
                  <a:srgbClr val="DB291C"/>
                </a:solidFill>
                <a:latin typeface="Arial" panose="020B0604020202020204" pitchFamily="34" charset="0"/>
                <a:cs typeface="Arial" panose="020B0604020202020204" pitchFamily="34" charset="0"/>
              </a:rPr>
              <a:t>H</a:t>
            </a:r>
            <a:r>
              <a:rPr lang="en-GB" sz="5400" b="1" spc="-150">
                <a:solidFill>
                  <a:srgbClr val="DB291C"/>
                </a:solidFill>
                <a:latin typeface="Arial" panose="020B0604020202020204" pitchFamily="34" charset="0"/>
                <a:cs typeface="Arial" panose="020B0604020202020204" pitchFamily="34" charset="0"/>
              </a:rPr>
              <a:t>IV in the UK</a:t>
            </a:r>
          </a:p>
        </p:txBody>
      </p:sp>
      <p:pic>
        <p:nvPicPr>
          <p:cNvPr id="6" name="Picture 5" descr="A picture containing drawing, glass&#10;&#10;Description automatically generated">
            <a:extLst>
              <a:ext uri="{FF2B5EF4-FFF2-40B4-BE49-F238E27FC236}">
                <a16:creationId xmlns:a16="http://schemas.microsoft.com/office/drawing/2014/main" id="{482F4355-936B-418A-BB2C-6D03B84D7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904762" cy="6857143"/>
          </a:xfrm>
          <a:prstGeom prst="rect">
            <a:avLst/>
          </a:prstGeom>
        </p:spPr>
      </p:pic>
      <p:pic>
        <p:nvPicPr>
          <p:cNvPr id="5" name="Picture 4" descr="A person in an orange shirt&#10;&#10;Description automatically generated">
            <a:extLst>
              <a:ext uri="{FF2B5EF4-FFF2-40B4-BE49-F238E27FC236}">
                <a16:creationId xmlns:a16="http://schemas.microsoft.com/office/drawing/2014/main" id="{8F3A0D4D-2BA5-43A2-3D43-F542BD7CF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033" y="690879"/>
            <a:ext cx="2839967" cy="4259951"/>
          </a:xfrm>
          <a:prstGeom prst="rect">
            <a:avLst/>
          </a:prstGeom>
        </p:spPr>
      </p:pic>
    </p:spTree>
    <p:extLst>
      <p:ext uri="{BB962C8B-B14F-4D97-AF65-F5344CB8AC3E}">
        <p14:creationId xmlns:p14="http://schemas.microsoft.com/office/powerpoint/2010/main" val="2059947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AIDS Trust Template 2020.pptx" id="{765221AB-F0D9-4E4C-B55B-AB9991856ECD}" vid="{F02A44D0-E867-41F5-938F-B1C82E6CF5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a532a68f-a25c-456a-8360-d7b9e4eb6c35" ContentTypeId="0x01010001AF8AA600CBD747AB7BC9B08128818806"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Fundraising Shared" ma:contentTypeID="0x01010001AF8AA600CBD747AB7BC9B08128818806009FFC13A76CF98B47994173E088D10EF9" ma:contentTypeVersion="7" ma:contentTypeDescription="" ma:contentTypeScope="" ma:versionID="3a11e391a75939ec2cd1d3f1f0bed7bd">
  <xsd:schema xmlns:xsd="http://www.w3.org/2001/XMLSchema" xmlns:xs="http://www.w3.org/2001/XMLSchema" xmlns:p="http://schemas.microsoft.com/office/2006/metadata/properties" targetNamespace="http://schemas.microsoft.com/office/2006/metadata/properties" ma:root="true" ma:fieldsID="ec5ea19e48e5b70133dc8aa5b0a09a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694CE-D40E-4CFD-8E16-1232C4421412}">
  <ds:schemaRefs>
    <ds:schemaRef ds:uri="Microsoft.SharePoint.Taxonomy.ContentTypeSync"/>
  </ds:schemaRefs>
</ds:datastoreItem>
</file>

<file path=customXml/itemProps2.xml><?xml version="1.0" encoding="utf-8"?>
<ds:datastoreItem xmlns:ds="http://schemas.openxmlformats.org/officeDocument/2006/customXml" ds:itemID="{4A39D417-D89C-4EAB-ABE5-3B98D9FEFB8B}">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AB0BD1-DDCC-4656-BFA0-32610589C3AB}">
  <ds:schemaRefs>
    <ds:schemaRef ds:uri="http://schemas.microsoft.com/sharepoint/v3/contenttype/forms"/>
  </ds:schemaRefs>
</ds:datastoreItem>
</file>

<file path=customXml/itemProps4.xml><?xml version="1.0" encoding="utf-8"?>
<ds:datastoreItem xmlns:ds="http://schemas.openxmlformats.org/officeDocument/2006/customXml" ds:itemID="{E84BA205-1BA5-4F99-8B6C-39C23E8400EA}">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National AIDS Trust Template 2020</Template>
  <Application>Microsoft Office PowerPoint</Application>
  <PresentationFormat>Widescreen</PresentationFormat>
  <Slides>20</Slides>
  <Notes>3</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Clark</dc:creator>
  <cp:revision>1</cp:revision>
  <dcterms:created xsi:type="dcterms:W3CDTF">2023-07-27T11:36:40Z</dcterms:created>
  <dcterms:modified xsi:type="dcterms:W3CDTF">2024-09-16T14:32:44Z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0x01010001AF8AA600CBD747AB7BC9B08128818806009FFC13A76CF98B47994173E088D10EF9</vt:lpwstr>
  </property>
  <property fmtid="{D5CDD505-2E9C-101B-9397-08002B2CF9AE}" pid="3" name="Order">
    <vt:r8>364000</vt:r8>
  </property>
  <property fmtid="{D5CDD505-2E9C-101B-9397-08002B2CF9AE}" pid="4" name="MediaServiceImageTags">
    <vt:lpwstr/>
  </property>
  <property fmtid="{D5CDD505-2E9C-101B-9397-08002B2CF9AE}" pid="5" name="lcf76f155ced4ddcb4097134ff3c332f">
    <vt:lpwstr/>
  </property>
  <property fmtid="{D5CDD505-2E9C-101B-9397-08002B2CF9AE}" pid="6" name="TaxCatchAll">
    <vt:lpwstr/>
  </property>
  <property fmtid="{D5CDD505-2E9C-101B-9397-08002B2CF9AE}" pid="7" name="ComplianceAssetId">
    <vt:lpwstr/>
  </property>
  <property fmtid="{D5CDD505-2E9C-101B-9397-08002B2CF9AE}" pid="8" name="_ExtendedDescription">
    <vt:lpwstr/>
  </property>
  <property fmtid="{D5CDD505-2E9C-101B-9397-08002B2CF9AE}" pid="9" name="_activity">
    <vt:lpwstr>{"FileActivityType":"9","FileActivityTimeStamp":"2023-09-04T13:52:08.240Z","FileActivityUsersOnPage":[{"DisplayName":"Ann Clark","Id":"ann.clark@nat.org.uk"}],"FileActivityNavigationId":null}</vt:lpwstr>
  </property>
  <property fmtid="{D5CDD505-2E9C-101B-9397-08002B2CF9AE}" pid="10" name="TriggerFlowInfo">
    <vt:lpwstr/>
  </property>
  <property fmtid="{D5CDD505-2E9C-101B-9397-08002B2CF9AE}" pid="11" name="SharedWithUsers">
    <vt:lpwstr/>
  </property>
</Properties>
</file>