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27"/>
  </p:notesMasterIdLst>
  <p:sldIdLst>
    <p:sldId id="258" r:id="rId6"/>
    <p:sldId id="256" r:id="rId7"/>
    <p:sldId id="260" r:id="rId8"/>
    <p:sldId id="261" r:id="rId9"/>
    <p:sldId id="285" r:id="rId10"/>
    <p:sldId id="264" r:id="rId11"/>
    <p:sldId id="265" r:id="rId12"/>
    <p:sldId id="276" r:id="rId13"/>
    <p:sldId id="263" r:id="rId14"/>
    <p:sldId id="284" r:id="rId15"/>
    <p:sldId id="273" r:id="rId16"/>
    <p:sldId id="274" r:id="rId17"/>
    <p:sldId id="262" r:id="rId18"/>
    <p:sldId id="292" r:id="rId19"/>
    <p:sldId id="275" r:id="rId20"/>
    <p:sldId id="286" r:id="rId21"/>
    <p:sldId id="288" r:id="rId22"/>
    <p:sldId id="289" r:id="rId23"/>
    <p:sldId id="290" r:id="rId24"/>
    <p:sldId id="291" r:id="rId25"/>
    <p:sldId id="28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1A28"/>
    <a:srgbClr val="5A5A5A"/>
    <a:srgbClr val="AD271F"/>
    <a:srgbClr val="AF241D"/>
    <a:srgbClr val="56564C"/>
    <a:srgbClr val="DB291C"/>
    <a:srgbClr val="3D3935"/>
    <a:srgbClr val="FF112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B6427C-2E5E-3024-27A3-967CAC958A8C}" v="394" dt="2026-09-18T14:51:00.785"/>
    <p1510:client id="{38FD2686-8CD1-77E4-47D0-C224B197996D}" v="1857" dt="2026-09-18T11:50:23.95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AE6D79-5D55-4243-B041-148D8E16111A}" type="datetimeFigureOut">
              <a:rPr lang="en-GB" smtClean="0"/>
              <a:t>29/09/2026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1C7518-19AE-4BDF-85A5-3916898B7B9D}" type="slidenum">
              <a:rPr lang="en-GB" smtClean="0"/>
              <a:t>‹#›</a:t>
            </a:fld>
            <a:endParaRPr lang="en-GB"/>
          </a:p>
        </p:txBody>
      </p:sp>
    </p:spTree>
    <p:extLst>
      <p:ext uri="{BB962C8B-B14F-4D97-AF65-F5344CB8AC3E}">
        <p14:creationId xmlns:p14="http://schemas.microsoft.com/office/powerpoint/2010/main" val="4118434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err="1"/>
              <a:t>PrEP</a:t>
            </a:r>
            <a:r>
              <a:rPr lang="en-GB"/>
              <a:t> (Pre-exposure prophylaxis) is an HIV prevention pill available on the NHS. </a:t>
            </a:r>
          </a:p>
          <a:p>
            <a:r>
              <a:rPr lang="en-GB"/>
              <a:t>PEP (Post-exposure prophylaxis) is a course of HIV medication that can be taken for up to 72 hours after being exposed to the virus to stop it replicating. </a:t>
            </a:r>
          </a:p>
          <a:p>
            <a:r>
              <a:rPr lang="en-GB"/>
              <a:t>For those living with HIV, getting tested early and getting onto treatment means you can lower the virus to undetectable levels meaning you can’t pass the virus on. </a:t>
            </a:r>
          </a:p>
        </p:txBody>
      </p:sp>
      <p:sp>
        <p:nvSpPr>
          <p:cNvPr id="4" name="Slide Number Placeholder 3"/>
          <p:cNvSpPr>
            <a:spLocks noGrp="1"/>
          </p:cNvSpPr>
          <p:nvPr>
            <p:ph type="sldNum" sz="quarter" idx="5"/>
          </p:nvPr>
        </p:nvSpPr>
        <p:spPr/>
        <p:txBody>
          <a:bodyPr/>
          <a:lstStyle/>
          <a:p>
            <a:fld id="{7B1C7518-19AE-4BDF-85A5-3916898B7B9D}" type="slidenum">
              <a:rPr lang="en-GB" smtClean="0"/>
              <a:t>7</a:t>
            </a:fld>
            <a:endParaRPr lang="en-GB"/>
          </a:p>
        </p:txBody>
      </p:sp>
    </p:spTree>
    <p:extLst>
      <p:ext uri="{BB962C8B-B14F-4D97-AF65-F5344CB8AC3E}">
        <p14:creationId xmlns:p14="http://schemas.microsoft.com/office/powerpoint/2010/main" val="39022924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a:solidFill>
                  <a:schemeClr val="tx1"/>
                </a:solidFill>
                <a:effectLst/>
                <a:latin typeface="+mn-lt"/>
                <a:ea typeface="+mn-ea"/>
                <a:cs typeface="+mn-cs"/>
              </a:rPr>
              <a:t>Although we now have great treatment and people living with HIV can live long and healthy lives, they still experience HIV stigma. </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When people living with HIV are judged and treated badly because of prejudice and assumptions about HIV, we call this ‘HIV stigma’.</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Stigma persists because many people don’t understand the reality of HIV and are scared of it.</a:t>
            </a:r>
          </a:p>
          <a:p>
            <a:endParaRPr lang="en-GB" sz="1200" kern="1200">
              <a:solidFill>
                <a:schemeClr val="tx1"/>
              </a:solidFill>
              <a:effectLst/>
              <a:latin typeface="+mn-lt"/>
              <a:ea typeface="+mn-ea"/>
              <a:cs typeface="+mn-cs"/>
            </a:endParaRPr>
          </a:p>
          <a:p>
            <a:r>
              <a:rPr lang="en-GB" sz="1200" kern="1200">
                <a:solidFill>
                  <a:schemeClr val="tx1"/>
                </a:solidFill>
                <a:effectLst/>
                <a:latin typeface="+mn-lt"/>
                <a:ea typeface="+mn-ea"/>
                <a:cs typeface="+mn-cs"/>
              </a:rPr>
              <a:t>But people living with HIV deserve our respect and dignity, just like anyone else. </a:t>
            </a:r>
          </a:p>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1C7518-19AE-4BDF-85A5-3916898B7B9D}" type="slidenum">
              <a:rPr lang="en-GB" smtClean="0"/>
              <a:t>11</a:t>
            </a:fld>
            <a:endParaRPr lang="en-GB"/>
          </a:p>
        </p:txBody>
      </p:sp>
    </p:spTree>
    <p:extLst>
      <p:ext uri="{BB962C8B-B14F-4D97-AF65-F5344CB8AC3E}">
        <p14:creationId xmlns:p14="http://schemas.microsoft.com/office/powerpoint/2010/main" val="211973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7B1C7518-19AE-4BDF-85A5-3916898B7B9D}" type="slidenum">
              <a:rPr lang="en-GB" smtClean="0"/>
              <a:t>12</a:t>
            </a:fld>
            <a:endParaRPr lang="en-GB"/>
          </a:p>
        </p:txBody>
      </p:sp>
    </p:spTree>
    <p:extLst>
      <p:ext uri="{BB962C8B-B14F-4D97-AF65-F5344CB8AC3E}">
        <p14:creationId xmlns:p14="http://schemas.microsoft.com/office/powerpoint/2010/main" val="19346949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3EB7-0C21-4E9B-9E80-499573B0BB9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EDEDF0E-83A8-48A9-8557-F651EAABA7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91DD9BF-0D35-42AE-AD66-010091DB8EDE}"/>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7FD7B946-2D39-4EFB-82D6-93466FB8C5B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D43148F-4BA5-4C40-855F-1A02E5F5F723}"/>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30534023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F914-AEAF-422C-A08D-B259697F2BF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07C6385-50E2-498A-95FF-0C8EF73541F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3D6FE0A-56C5-4EBC-8169-54B4BD3B5720}"/>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3D6BBD38-4C71-49CE-8EF8-A921E801BC2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E1AE10-9209-4CED-BB99-1C99394E3C90}"/>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3612188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F7DDA9-83A5-4794-BA70-D5F6D108F58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8613F9-CC7C-47E8-B60E-FAC59C6ACB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041C1F1-0C14-454F-9A17-0B31A14B3318}"/>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B4F30212-CC1E-4F30-A89C-9AEB67927C9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A601CA4-3D74-402C-AF2E-35830676C2CE}"/>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16232710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D87B89-36FD-494B-91A1-8E54BA3035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EA85D7-22F4-4767-AEB1-DF2009E658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100E34D-5541-4396-AFF9-8C98354EDD7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79340B7-30F4-46F4-8C33-B0B196840DE4}"/>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6" name="Footer Placeholder 5">
            <a:extLst>
              <a:ext uri="{FF2B5EF4-FFF2-40B4-BE49-F238E27FC236}">
                <a16:creationId xmlns:a16="http://schemas.microsoft.com/office/drawing/2014/main" id="{69B4B9F4-2243-4A84-B2D4-55A3426D0AD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2353818-7C42-4F4F-9D60-F6AF4B8EBD0C}"/>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878662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F9642-D44E-4929-B496-4BB01AE7A51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F6D9C94-9E5D-4E9A-AF80-6C3E48F5BE6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630D1BE-8B56-4EE5-B171-680E163FD2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E042D59-2ED6-4A6F-8869-3E66C50BF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6273939-AE40-4A39-A9E0-BF0A5A3474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D450403-1CDA-4670-84CF-8F9D6E84F583}"/>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8" name="Footer Placeholder 7">
            <a:extLst>
              <a:ext uri="{FF2B5EF4-FFF2-40B4-BE49-F238E27FC236}">
                <a16:creationId xmlns:a16="http://schemas.microsoft.com/office/drawing/2014/main" id="{31274644-7C03-4F91-A7F7-F2F08C1346C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F3524C-385E-4A33-BB63-32329F696910}"/>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19332131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8A2FC-5728-49D5-BD10-ABD9068EF60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070CFD8-02B8-400C-898F-7ED6B743B50C}"/>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4" name="Footer Placeholder 3">
            <a:extLst>
              <a:ext uri="{FF2B5EF4-FFF2-40B4-BE49-F238E27FC236}">
                <a16:creationId xmlns:a16="http://schemas.microsoft.com/office/drawing/2014/main" id="{0B04ABFE-2456-42AB-BA58-A109CE8E59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E3F1C82-FBD1-4102-8B8D-3222A4671DE0}"/>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4079524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1E7C9F-CFC1-41D4-B572-AB3B9CA21CF8}"/>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3" name="Footer Placeholder 2">
            <a:extLst>
              <a:ext uri="{FF2B5EF4-FFF2-40B4-BE49-F238E27FC236}">
                <a16:creationId xmlns:a16="http://schemas.microsoft.com/office/drawing/2014/main" id="{32796411-6EC7-4FC6-944F-DBD47BFD56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1C92C1D-A8C2-4F05-B06C-0C3FEC05E642}"/>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3995031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47FF9-ACD5-4DBE-9CF2-38C5D47387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6EF28DF-2239-4ED7-9E4F-963A38B52F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C3AD37E-48F7-43CE-B47B-A34CB182FE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57E1AD-50B5-444B-9445-2429DA0F8B33}"/>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6" name="Footer Placeholder 5">
            <a:extLst>
              <a:ext uri="{FF2B5EF4-FFF2-40B4-BE49-F238E27FC236}">
                <a16:creationId xmlns:a16="http://schemas.microsoft.com/office/drawing/2014/main" id="{6CF713B4-FE8B-4629-8E38-9D1C57E03A1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F1BFD2F-CA66-4124-A356-43346AEE6991}"/>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19572448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EEFF1-023D-461F-BBF5-889C3CBC7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F5DB493-AB5C-48D4-AE59-0DAD2F003E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a:extLst>
              <a:ext uri="{FF2B5EF4-FFF2-40B4-BE49-F238E27FC236}">
                <a16:creationId xmlns:a16="http://schemas.microsoft.com/office/drawing/2014/main" id="{25F684AB-5FB5-46C5-B4E0-F50F514D98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F0ED45-839C-46A7-8E99-79A8DFCBF6E5}"/>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6" name="Footer Placeholder 5">
            <a:extLst>
              <a:ext uri="{FF2B5EF4-FFF2-40B4-BE49-F238E27FC236}">
                <a16:creationId xmlns:a16="http://schemas.microsoft.com/office/drawing/2014/main" id="{8B9C61DD-9E2E-4DD9-A50D-7527D71AC7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257C79A-AD81-41AC-A433-472B2FE3F276}"/>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2319663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DA728E-FD90-4BD3-B112-EF2A150D85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DEEE3CF-E06B-44A2-BD8C-DC3C7286CD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A0E2FA-E526-4B8D-984E-5135AA68E9D8}"/>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E39CFF89-F107-43BE-AFC2-63D4959CB39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192D45-689A-4E79-8DDF-B75D3243D180}"/>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4037132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078A52-E90E-4F6B-8C21-1B6C8737183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6388FA6-E8E9-4CCC-8880-207DE67D8B8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BB7F9F-9D2A-4DB0-984C-02218BA13146}"/>
              </a:ext>
            </a:extLst>
          </p:cNvPr>
          <p:cNvSpPr>
            <a:spLocks noGrp="1"/>
          </p:cNvSpPr>
          <p:nvPr>
            <p:ph type="dt" sz="half" idx="10"/>
          </p:nvPr>
        </p:nvSpPr>
        <p:spPr/>
        <p:txBody>
          <a:body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F6394451-C5E7-474D-9938-A2A3F29D2D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8CB1B2-11DC-42D5-90F8-3B64F635272F}"/>
              </a:ext>
            </a:extLst>
          </p:cNvPr>
          <p:cNvSpPr>
            <a:spLocks noGrp="1"/>
          </p:cNvSpPr>
          <p:nvPr>
            <p:ph type="sldNum" sz="quarter" idx="12"/>
          </p:nvPr>
        </p:nvSpPr>
        <p:spPr/>
        <p:txBody>
          <a:bodyPr/>
          <a:lstStyle/>
          <a:p>
            <a:fld id="{F2405105-803F-4C7C-8959-7E0567E6BCD8}" type="slidenum">
              <a:rPr lang="en-GB" smtClean="0"/>
              <a:t>‹#›</a:t>
            </a:fld>
            <a:endParaRPr lang="en-GB"/>
          </a:p>
        </p:txBody>
      </p:sp>
    </p:spTree>
    <p:extLst>
      <p:ext uri="{BB962C8B-B14F-4D97-AF65-F5344CB8AC3E}">
        <p14:creationId xmlns:p14="http://schemas.microsoft.com/office/powerpoint/2010/main" val="25813921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26FADB-9B6C-4D1C-9D4A-211963E04E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49D2923-7A8B-4F2B-BDB7-1405D5F904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CDF815-4CE3-4684-AEE7-0098B8926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52A47D-BA53-478A-AA84-4AF2F07F1706}" type="datetimeFigureOut">
              <a:rPr lang="en-GB" smtClean="0"/>
              <a:t>29/09/2026</a:t>
            </a:fld>
            <a:endParaRPr lang="en-GB"/>
          </a:p>
        </p:txBody>
      </p:sp>
      <p:sp>
        <p:nvSpPr>
          <p:cNvPr id="5" name="Footer Placeholder 4">
            <a:extLst>
              <a:ext uri="{FF2B5EF4-FFF2-40B4-BE49-F238E27FC236}">
                <a16:creationId xmlns:a16="http://schemas.microsoft.com/office/drawing/2014/main" id="{27CF4CEF-FD19-410B-B8EF-F34F0496ED8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9F147E0-8640-42A7-BDFB-CB613CF1D4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405105-803F-4C7C-8959-7E0567E6BCD8}" type="slidenum">
              <a:rPr lang="en-GB" smtClean="0"/>
              <a:t>‹#›</a:t>
            </a:fld>
            <a:endParaRPr lang="en-GB"/>
          </a:p>
        </p:txBody>
      </p:sp>
    </p:spTree>
    <p:extLst>
      <p:ext uri="{BB962C8B-B14F-4D97-AF65-F5344CB8AC3E}">
        <p14:creationId xmlns:p14="http://schemas.microsoft.com/office/powerpoint/2010/main" val="16127823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hyperlink" Target="https://www.cdc.gov/hiv/basics/prep/prep-effectiveness.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5.jpe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hyperlink" Target="https://www.nat.org.uk/blog/positive-voices-findings-need-provoke-step-change-action-hiv" TargetMode="Externa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5.xml.rels><?xml version="1.0" encoding="UTF-8" standalone="yes"?>
<Relationships xmlns="http://schemas.openxmlformats.org/package/2006/relationships"><Relationship Id="rId8" Type="http://schemas.openxmlformats.org/officeDocument/2006/relationships/hyperlink" Target="https://nat.org.uk/how-you-can-support-us/volunteer/" TargetMode="External"/><Relationship Id="rId3" Type="http://schemas.openxmlformats.org/officeDocument/2006/relationships/hyperlink" Target="https://worldaidsday.org/" TargetMode="External"/><Relationship Id="rId7" Type="http://schemas.openxmlformats.org/officeDocument/2006/relationships/hyperlink" Target="https://www.nat.org.uk/donate" TargetMode="External"/><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hyperlink" Target="https://loopedin.nat.org.uk/" TargetMode="External"/><Relationship Id="rId5" Type="http://schemas.openxmlformats.org/officeDocument/2006/relationships/hyperlink" Target="https://www.nat.org.uk/newsletter-sign-up" TargetMode="External"/><Relationship Id="rId4" Type="http://schemas.openxmlformats.org/officeDocument/2006/relationships/hyperlink" Target="https://www.nat.org.uk/get-involved/fundraising" TargetMode="External"/><Relationship Id="rId9" Type="http://schemas.openxmlformats.org/officeDocument/2006/relationships/image" Target="../media/image18.jpe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fillRect t="-13000" b="-13000"/>
          </a:stretch>
        </a:blipFill>
        <a:effectLst/>
      </p:bgPr>
    </p:bg>
    <p:spTree>
      <p:nvGrpSpPr>
        <p:cNvPr id="1" name=""/>
        <p:cNvGrpSpPr/>
        <p:nvPr/>
      </p:nvGrpSpPr>
      <p:grpSpPr>
        <a:xfrm>
          <a:off x="0" y="0"/>
          <a:ext cx="0" cy="0"/>
          <a:chOff x="0" y="0"/>
          <a:chExt cx="0" cy="0"/>
        </a:xfrm>
      </p:grpSpPr>
      <p:pic>
        <p:nvPicPr>
          <p:cNvPr id="6" name="Picture 5" descr="A person holding her hand up&#10;&#10;AI-generated content may be incorrect.">
            <a:extLst>
              <a:ext uri="{FF2B5EF4-FFF2-40B4-BE49-F238E27FC236}">
                <a16:creationId xmlns:a16="http://schemas.microsoft.com/office/drawing/2014/main" id="{BB1F1C8A-CD8E-C054-87A9-BAEAB60AE5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43783" y="-398153"/>
            <a:ext cx="4570857" cy="6858000"/>
          </a:xfrm>
          <a:prstGeom prst="rect">
            <a:avLst/>
          </a:prstGeom>
        </p:spPr>
      </p:pic>
      <p:pic>
        <p:nvPicPr>
          <p:cNvPr id="4" name="Picture 3" descr="A close up of a sign&#10;&#10;Description automatically generated">
            <a:extLst>
              <a:ext uri="{FF2B5EF4-FFF2-40B4-BE49-F238E27FC236}">
                <a16:creationId xmlns:a16="http://schemas.microsoft.com/office/drawing/2014/main" id="{FA017E5D-30D2-4DE3-82C5-53F721E89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14640" y="242089"/>
            <a:ext cx="3751862" cy="2269126"/>
          </a:xfrm>
          <a:prstGeom prst="rect">
            <a:avLst/>
          </a:prstGeom>
        </p:spPr>
      </p:pic>
      <p:pic>
        <p:nvPicPr>
          <p:cNvPr id="11" name="Picture 10" descr="A picture containing drawing&#10;&#10;Description automatically generated">
            <a:extLst>
              <a:ext uri="{FF2B5EF4-FFF2-40B4-BE49-F238E27FC236}">
                <a16:creationId xmlns:a16="http://schemas.microsoft.com/office/drawing/2014/main" id="{5F6389E1-A56E-4E04-8CA9-0E814B6CF4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0476" cy="6857143"/>
          </a:xfrm>
          <a:prstGeom prst="rect">
            <a:avLst/>
          </a:prstGeom>
        </p:spPr>
      </p:pic>
      <p:pic>
        <p:nvPicPr>
          <p:cNvPr id="3" name="Picture 2">
            <a:extLst>
              <a:ext uri="{FF2B5EF4-FFF2-40B4-BE49-F238E27FC236}">
                <a16:creationId xmlns:a16="http://schemas.microsoft.com/office/drawing/2014/main" id="{1F783939-AC07-6643-69BD-D29AB2423E56}"/>
              </a:ext>
            </a:extLst>
          </p:cNvPr>
          <p:cNvPicPr>
            <a:picLocks noChangeAspect="1"/>
          </p:cNvPicPr>
          <p:nvPr/>
        </p:nvPicPr>
        <p:blipFill>
          <a:blip r:embed="rId6"/>
          <a:stretch>
            <a:fillRect/>
          </a:stretch>
        </p:blipFill>
        <p:spPr>
          <a:xfrm>
            <a:off x="672437" y="0"/>
            <a:ext cx="3754664" cy="5114925"/>
          </a:xfrm>
          <a:prstGeom prst="rect">
            <a:avLst/>
          </a:prstGeom>
        </p:spPr>
      </p:pic>
      <p:sp>
        <p:nvSpPr>
          <p:cNvPr id="10" name="TextBox 9">
            <a:extLst>
              <a:ext uri="{FF2B5EF4-FFF2-40B4-BE49-F238E27FC236}">
                <a16:creationId xmlns:a16="http://schemas.microsoft.com/office/drawing/2014/main" id="{26CEEBF8-C765-48B5-8D0E-CEF31E5CA89D}"/>
              </a:ext>
            </a:extLst>
          </p:cNvPr>
          <p:cNvSpPr txBox="1"/>
          <p:nvPr/>
        </p:nvSpPr>
        <p:spPr>
          <a:xfrm rot="792061">
            <a:off x="662578" y="5853767"/>
            <a:ext cx="8817365" cy="892552"/>
          </a:xfrm>
          <a:prstGeom prst="rect">
            <a:avLst/>
          </a:prstGeom>
          <a:noFill/>
        </p:spPr>
        <p:txBody>
          <a:bodyPr wrap="square" lIns="91440" tIns="45720" rIns="91440" bIns="45720" rtlCol="0" anchor="t">
            <a:spAutoFit/>
          </a:bodyPr>
          <a:lstStyle/>
          <a:p>
            <a:r>
              <a:rPr lang="en-GB" sz="5200" b="1" spc="-150" dirty="0">
                <a:solidFill>
                  <a:schemeClr val="bg1"/>
                </a:solidFill>
                <a:latin typeface="Arial"/>
                <a:cs typeface="Arial"/>
              </a:rPr>
              <a:t>HIV in the UK</a:t>
            </a:r>
            <a:endParaRPr lang="en-GB" sz="5200" b="1" spc="-15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055330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601252" y="1410356"/>
            <a:ext cx="5610120" cy="5313955"/>
          </a:xfrm>
          <a:prstGeom prst="rect">
            <a:avLst/>
          </a:prstGeom>
          <a:noFill/>
        </p:spPr>
        <p:txBody>
          <a:bodyPr wrap="square" lIns="91440" tIns="45720" rIns="91440" bIns="45720" rtlCol="0" anchor="t">
            <a:spAutoFit/>
          </a:bodyPr>
          <a:lstStyle/>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What is World AIDS Day?</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What is HIV?</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HIV treatment</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HIV prevention</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HIV in the UK</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Living with HIV </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How National AIDS Trust helps</a:t>
            </a:r>
          </a:p>
          <a:p>
            <a:pPr marL="457200" indent="-457200">
              <a:lnSpc>
                <a:spcPct val="120000"/>
              </a:lnSpc>
              <a:spcAft>
                <a:spcPts val="600"/>
              </a:spcAft>
              <a:buClr>
                <a:srgbClr val="DF1A28"/>
              </a:buClr>
              <a:buSzPct val="100000"/>
              <a:buFont typeface="Arial" panose="020B0604020202020204" pitchFamily="34" charset="0"/>
              <a:buChar char="•"/>
            </a:pPr>
            <a:r>
              <a:rPr lang="en-GB" sz="2800">
                <a:latin typeface="Arial"/>
                <a:cs typeface="Arial"/>
              </a:rPr>
              <a:t>How you can get involved</a:t>
            </a:r>
          </a:p>
          <a:p>
            <a:pPr marL="457200" indent="-457200">
              <a:lnSpc>
                <a:spcPct val="120000"/>
              </a:lnSpc>
              <a:spcAft>
                <a:spcPts val="600"/>
              </a:spcAft>
              <a:buClr>
                <a:srgbClr val="DF1A28"/>
              </a:buClr>
              <a:buSzPct val="100000"/>
              <a:buFont typeface="Arial" panose="020B0604020202020204" pitchFamily="34" charset="0"/>
              <a:buChar char="•"/>
            </a:pPr>
            <a:endParaRPr lang="en-GB" sz="2800">
              <a:solidFill>
                <a:srgbClr val="3D3935"/>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O</a:t>
            </a:r>
            <a:r>
              <a:rPr lang="en-GB" sz="5400" b="1" spc="-150" err="1">
                <a:solidFill>
                  <a:srgbClr val="DB291C"/>
                </a:solidFill>
                <a:latin typeface="Arial" panose="020B0604020202020204" pitchFamily="34" charset="0"/>
                <a:cs typeface="Arial" panose="020B0604020202020204" pitchFamily="34" charset="0"/>
              </a:rPr>
              <a:t>verview</a:t>
            </a:r>
            <a:endParaRPr lang="en-GB" sz="5400" b="1" spc="-150">
              <a:solidFill>
                <a:srgbClr val="DB291C"/>
              </a:solidFill>
              <a:latin typeface="Arial" panose="020B0604020202020204" pitchFamily="34" charset="0"/>
              <a:cs typeface="Arial" panose="020B0604020202020204" pitchFamily="34" charset="0"/>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AutoShape 2">
            <a:extLst>
              <a:ext uri="{FF2B5EF4-FFF2-40B4-BE49-F238E27FC236}">
                <a16:creationId xmlns:a16="http://schemas.microsoft.com/office/drawing/2014/main" id="{776C573F-B652-5649-DBDE-A93729F309BC}"/>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D6982FE0-F44A-F119-4A8E-7369340D0CA2}"/>
              </a:ext>
            </a:extLst>
          </p:cNvPr>
          <p:cNvPicPr>
            <a:picLocks noChangeAspect="1"/>
          </p:cNvPicPr>
          <p:nvPr/>
        </p:nvPicPr>
        <p:blipFill>
          <a:blip r:embed="rId3"/>
          <a:stretch>
            <a:fillRect/>
          </a:stretch>
        </p:blipFill>
        <p:spPr>
          <a:xfrm>
            <a:off x="7629667" y="366782"/>
            <a:ext cx="4401920" cy="6121399"/>
          </a:xfrm>
          <a:prstGeom prst="rect">
            <a:avLst/>
          </a:prstGeom>
        </p:spPr>
      </p:pic>
    </p:spTree>
    <p:extLst>
      <p:ext uri="{BB962C8B-B14F-4D97-AF65-F5344CB8AC3E}">
        <p14:creationId xmlns:p14="http://schemas.microsoft.com/office/powerpoint/2010/main" val="2724624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904763" y="1088475"/>
            <a:ext cx="5694918" cy="1901290"/>
          </a:xfrm>
          <a:prstGeom prst="rect">
            <a:avLst/>
          </a:prstGeom>
          <a:noFill/>
        </p:spPr>
        <p:txBody>
          <a:bodyPr wrap="square" lIns="91440" tIns="45720" rIns="91440" bIns="45720" rtlCol="0" anchor="t">
            <a:spAutoFit/>
          </a:bodyPr>
          <a:lstStyle/>
          <a:p>
            <a:pPr>
              <a:lnSpc>
                <a:spcPct val="120000"/>
              </a:lnSpc>
              <a:spcAft>
                <a:spcPts val="600"/>
              </a:spcAft>
              <a:buClr>
                <a:srgbClr val="DF1A28"/>
              </a:buClr>
              <a:buSzPct val="100000"/>
            </a:pPr>
            <a:r>
              <a:rPr lang="en-US" sz="2400" dirty="0">
                <a:solidFill>
                  <a:schemeClr val="tx1">
                    <a:lumMod val="95000"/>
                    <a:lumOff val="5000"/>
                  </a:schemeClr>
                </a:solidFill>
                <a:latin typeface="Arial"/>
                <a:cs typeface="Arial"/>
              </a:rPr>
              <a:t>World AIDS Day is held every year on 1 December every year to raise awareness about HIV. </a:t>
            </a:r>
          </a:p>
          <a:p>
            <a:pPr>
              <a:lnSpc>
                <a:spcPct val="120000"/>
              </a:lnSpc>
              <a:spcAft>
                <a:spcPts val="600"/>
              </a:spcAft>
              <a:buClr>
                <a:srgbClr val="DF1A28"/>
              </a:buClr>
              <a:buSzPct val="100000"/>
            </a:pPr>
            <a:r>
              <a:rPr lang="en-US" sz="2400" dirty="0">
                <a:solidFill>
                  <a:schemeClr val="tx1">
                    <a:lumMod val="95000"/>
                    <a:lumOff val="5000"/>
                  </a:schemeClr>
                </a:solidFill>
                <a:latin typeface="Arial"/>
                <a:cs typeface="Arial"/>
              </a:rPr>
              <a:t>World AIDS Day is an opportunity to:</a:t>
            </a:r>
            <a:endParaRPr lang="en-US" sz="2400" dirty="0">
              <a:solidFill>
                <a:schemeClr val="tx1">
                  <a:lumMod val="95000"/>
                  <a:lumOff val="5000"/>
                </a:schemeClr>
              </a:solidFill>
              <a:highlight>
                <a:srgbClr val="FFFF00"/>
              </a:highlight>
              <a:latin typeface="Arial" panose="020B0604020202020204" pitchFamily="34" charset="0"/>
              <a:cs typeface="Arial" panose="020B0604020202020204" pitchFamily="34" charset="0"/>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99148029-57CD-00D5-A8AB-8431C5B01573}"/>
              </a:ext>
            </a:extLst>
          </p:cNvPr>
          <p:cNvSpPr txBox="1"/>
          <p:nvPr/>
        </p:nvSpPr>
        <p:spPr>
          <a:xfrm>
            <a:off x="1885712" y="3099451"/>
            <a:ext cx="5659280" cy="6653360"/>
          </a:xfrm>
          <a:prstGeom prst="rect">
            <a:avLst/>
          </a:prstGeom>
          <a:noFill/>
        </p:spPr>
        <p:txBody>
          <a:bodyPr wrap="square" lIns="91440" tIns="45720" rIns="91440" bIns="45720" rtlCol="0" anchor="t">
            <a:spAutoFit/>
          </a:bodyPr>
          <a:lstStyle/>
          <a:p>
            <a:pPr marL="457200" indent="-457200">
              <a:lnSpc>
                <a:spcPct val="120000"/>
              </a:lnSpc>
              <a:spcAft>
                <a:spcPts val="600"/>
              </a:spcAft>
              <a:buClr>
                <a:srgbClr val="DF1A28"/>
              </a:buClr>
              <a:buSzPct val="100000"/>
              <a:buFont typeface="Arial" panose="020B0604020202020204" pitchFamily="34" charset="0"/>
              <a:buChar char="•"/>
            </a:pPr>
            <a:r>
              <a:rPr lang="en-US" sz="2200" b="1" dirty="0">
                <a:solidFill>
                  <a:schemeClr val="tx1">
                    <a:lumMod val="95000"/>
                    <a:lumOff val="5000"/>
                  </a:schemeClr>
                </a:solidFill>
                <a:latin typeface="Arial"/>
                <a:cs typeface="Arial"/>
              </a:rPr>
              <a:t>Show support for people living with HIV.</a:t>
            </a:r>
          </a:p>
          <a:p>
            <a:pPr marL="457200" indent="-457200">
              <a:lnSpc>
                <a:spcPct val="120000"/>
              </a:lnSpc>
              <a:spcAft>
                <a:spcPts val="600"/>
              </a:spcAft>
              <a:buClr>
                <a:srgbClr val="DF1A28"/>
              </a:buClr>
              <a:buSzPct val="100000"/>
              <a:buFont typeface="Arial,Sans-Serif" panose="020B0604020202020204" pitchFamily="34" charset="0"/>
              <a:buChar char="•"/>
            </a:pPr>
            <a:r>
              <a:rPr lang="en-US" sz="2200" b="1" dirty="0">
                <a:solidFill>
                  <a:schemeClr val="tx1">
                    <a:lumMod val="95000"/>
                    <a:lumOff val="5000"/>
                  </a:schemeClr>
                </a:solidFill>
                <a:latin typeface="Arial"/>
                <a:cs typeface="Arial"/>
              </a:rPr>
              <a:t>Remember </a:t>
            </a:r>
            <a:r>
              <a:rPr lang="en-GB" sz="2200" b="1" dirty="0">
                <a:solidFill>
                  <a:schemeClr val="tx1">
                    <a:lumMod val="95000"/>
                    <a:lumOff val="5000"/>
                  </a:schemeClr>
                </a:solidFill>
                <a:latin typeface="Arial"/>
                <a:cs typeface="Arial"/>
              </a:rPr>
              <a:t>all those we’ve lost to AIDS-related illnesses.</a:t>
            </a:r>
            <a:endParaRPr lang="en-US" sz="2200" b="1" dirty="0">
              <a:solidFill>
                <a:schemeClr val="tx1">
                  <a:lumMod val="95000"/>
                  <a:lumOff val="5000"/>
                </a:schemeClr>
              </a:solidFill>
              <a:latin typeface="Arial"/>
              <a:cs typeface="Arial"/>
            </a:endParaRPr>
          </a:p>
          <a:p>
            <a:pPr marL="457200" indent="-457200">
              <a:lnSpc>
                <a:spcPct val="120000"/>
              </a:lnSpc>
              <a:spcAft>
                <a:spcPts val="600"/>
              </a:spcAft>
              <a:buClr>
                <a:srgbClr val="DF1A28"/>
              </a:buClr>
              <a:buSzPct val="100000"/>
              <a:buFont typeface="Arial,Sans-Serif" panose="020B0604020202020204" pitchFamily="34" charset="0"/>
              <a:buChar char="•"/>
            </a:pPr>
            <a:r>
              <a:rPr lang="en-US" sz="2200" b="1" dirty="0">
                <a:solidFill>
                  <a:schemeClr val="tx1">
                    <a:lumMod val="95000"/>
                    <a:lumOff val="5000"/>
                  </a:schemeClr>
                </a:solidFill>
                <a:latin typeface="Arial"/>
                <a:cs typeface="Arial"/>
              </a:rPr>
              <a:t>Learn the facts and realities of HIV today, in the UK and worldwide.</a:t>
            </a:r>
          </a:p>
          <a:p>
            <a:pPr marL="457200" indent="-457200">
              <a:lnSpc>
                <a:spcPct val="120000"/>
              </a:lnSpc>
              <a:spcAft>
                <a:spcPts val="600"/>
              </a:spcAft>
              <a:buClr>
                <a:srgbClr val="DF1A28"/>
              </a:buClr>
              <a:buSzPct val="100000"/>
              <a:buFont typeface="Arial,Sans-Serif" panose="020B0604020202020204" pitchFamily="34" charset="0"/>
              <a:buChar char="•"/>
            </a:pPr>
            <a:r>
              <a:rPr lang="en-GB" sz="2200" b="1" dirty="0">
                <a:solidFill>
                  <a:schemeClr val="tx1">
                    <a:lumMod val="95000"/>
                    <a:lumOff val="5000"/>
                  </a:schemeClr>
                </a:solidFill>
                <a:latin typeface="Arial"/>
                <a:cs typeface="Arial"/>
              </a:rPr>
              <a:t>Unite in the fight against new cases of HIV.</a:t>
            </a:r>
            <a:endParaRPr lang="en-US" sz="2200" b="1" dirty="0">
              <a:solidFill>
                <a:schemeClr val="tx1">
                  <a:lumMod val="95000"/>
                  <a:lumOff val="5000"/>
                </a:schemeClr>
              </a:solidFill>
              <a:latin typeface="Arial"/>
              <a:cs typeface="Arial"/>
            </a:endParaRPr>
          </a:p>
          <a:p>
            <a:pPr marL="457200" indent="-457200">
              <a:lnSpc>
                <a:spcPct val="120000"/>
              </a:lnSpc>
              <a:spcAft>
                <a:spcPts val="600"/>
              </a:spcAft>
              <a:buClr>
                <a:srgbClr val="DF1A28"/>
              </a:buClr>
              <a:buSzPct val="100000"/>
              <a:buFont typeface="Arial,Sans-Serif" panose="020B0604020202020204" pitchFamily="34" charset="0"/>
              <a:buChar char="•"/>
            </a:pPr>
            <a:endParaRPr lang="en-US" sz="2400" b="1" dirty="0">
              <a:solidFill>
                <a:srgbClr val="3D3935"/>
              </a:solidFill>
              <a:highlight>
                <a:srgbClr val="FFFF00"/>
              </a:highlight>
              <a:latin typeface="Arial"/>
              <a:cs typeface="Arial" panose="020B0604020202020204" pitchFamily="34" charset="0"/>
            </a:endParaRPr>
          </a:p>
          <a:p>
            <a:pPr marL="457200" indent="-457200">
              <a:lnSpc>
                <a:spcPct val="120000"/>
              </a:lnSpc>
              <a:spcAft>
                <a:spcPts val="600"/>
              </a:spcAft>
              <a:buClr>
                <a:srgbClr val="DF1A28"/>
              </a:buClr>
              <a:buSzPct val="100000"/>
              <a:buFont typeface="Arial,Sans-Serif" panose="020B0604020202020204" pitchFamily="34" charset="0"/>
              <a:buChar char="•"/>
            </a:pPr>
            <a:endParaRPr lang="en-GB" sz="2400" b="1" dirty="0">
              <a:solidFill>
                <a:srgbClr val="000000"/>
              </a:solidFill>
              <a:highlight>
                <a:srgbClr val="FFFF00"/>
              </a:highlight>
              <a:latin typeface="Aptos"/>
              <a:cs typeface="Arial" panose="020B0604020202020204" pitchFamily="34" charset="0"/>
            </a:endParaRPr>
          </a:p>
          <a:p>
            <a:pPr marL="457200" indent="-457200">
              <a:lnSpc>
                <a:spcPct val="120000"/>
              </a:lnSpc>
              <a:spcAft>
                <a:spcPts val="600"/>
              </a:spcAft>
              <a:buClr>
                <a:srgbClr val="DF1A28"/>
              </a:buClr>
              <a:buSzPct val="100000"/>
              <a:buFont typeface="Arial" panose="020B0604020202020204" pitchFamily="34" charset="0"/>
              <a:buChar char="•"/>
            </a:pPr>
            <a:endParaRPr lang="en-US" sz="2400" b="1" dirty="0">
              <a:solidFill>
                <a:srgbClr val="3D3935"/>
              </a:solidFill>
              <a:latin typeface="Arial" panose="020B0604020202020204" pitchFamily="34" charset="0"/>
              <a:cs typeface="Arial" panose="020B0604020202020204" pitchFamily="34" charset="0"/>
            </a:endParaRPr>
          </a:p>
          <a:p>
            <a:pPr marL="457200" indent="-457200">
              <a:lnSpc>
                <a:spcPct val="120000"/>
              </a:lnSpc>
              <a:spcAft>
                <a:spcPts val="600"/>
              </a:spcAft>
              <a:buClr>
                <a:srgbClr val="DF1A28"/>
              </a:buClr>
              <a:buSzPct val="100000"/>
              <a:buFont typeface="Arial" panose="020B0604020202020204" pitchFamily="34" charset="0"/>
              <a:buChar char="•"/>
            </a:pPr>
            <a:endParaRPr lang="en-US" sz="2400" b="1">
              <a:solidFill>
                <a:srgbClr val="3D3935"/>
              </a:solidFill>
              <a:latin typeface="Arial" panose="020B0604020202020204" pitchFamily="34" charset="0"/>
              <a:cs typeface="Arial" panose="020B0604020202020204" pitchFamily="34" charset="0"/>
            </a:endParaRPr>
          </a:p>
          <a:p>
            <a:pPr>
              <a:lnSpc>
                <a:spcPct val="120000"/>
              </a:lnSpc>
              <a:spcAft>
                <a:spcPts val="600"/>
              </a:spcAft>
              <a:buClr>
                <a:srgbClr val="DF1A28"/>
              </a:buClr>
              <a:buSzPct val="100000"/>
            </a:pPr>
            <a:endParaRPr lang="en-US" sz="2400" b="1">
              <a:solidFill>
                <a:srgbClr val="3D3935"/>
              </a:solidFill>
              <a:latin typeface="Arial" panose="020B0604020202020204" pitchFamily="34" charset="0"/>
              <a:cs typeface="Arial" panose="020B0604020202020204" pitchFamily="34" charset="0"/>
            </a:endParaRPr>
          </a:p>
          <a:p>
            <a:pPr marL="457200" indent="-457200">
              <a:lnSpc>
                <a:spcPct val="120000"/>
              </a:lnSpc>
              <a:spcAft>
                <a:spcPts val="600"/>
              </a:spcAft>
              <a:buClr>
                <a:srgbClr val="DF1A28"/>
              </a:buClr>
              <a:buSzPct val="100000"/>
              <a:buFont typeface="Arial" panose="020B0604020202020204" pitchFamily="34" charset="0"/>
              <a:buChar char="•"/>
            </a:pPr>
            <a:endParaRPr lang="en-US" sz="2400" b="1">
              <a:solidFill>
                <a:srgbClr val="3D3935"/>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91E6AD4-62B4-475B-8687-E02DBD28EAA6}"/>
              </a:ext>
            </a:extLst>
          </p:cNvPr>
          <p:cNvSpPr txBox="1"/>
          <p:nvPr/>
        </p:nvSpPr>
        <p:spPr>
          <a:xfrm>
            <a:off x="1896567" y="375813"/>
            <a:ext cx="6076049" cy="707886"/>
          </a:xfrm>
          <a:prstGeom prst="rect">
            <a:avLst/>
          </a:prstGeom>
          <a:noFill/>
        </p:spPr>
        <p:txBody>
          <a:bodyPr wrap="square" lIns="91440" tIns="45720" rIns="91440" bIns="45720" rtlCol="0" anchor="t">
            <a:spAutoFit/>
          </a:bodyPr>
          <a:lstStyle/>
          <a:p>
            <a:r>
              <a:rPr lang="en-US" sz="3900" b="1" spc="-150" dirty="0">
                <a:solidFill>
                  <a:srgbClr val="DB291C"/>
                </a:solidFill>
                <a:latin typeface="Arial"/>
                <a:cs typeface="Arial"/>
              </a:rPr>
              <a:t>W</a:t>
            </a:r>
            <a:r>
              <a:rPr lang="en-GB" sz="3900" b="1" spc="-150" dirty="0">
                <a:solidFill>
                  <a:srgbClr val="DB291C"/>
                </a:solidFill>
                <a:latin typeface="Arial"/>
                <a:cs typeface="Arial"/>
              </a:rPr>
              <a:t>hat is World AIDS Day?</a:t>
            </a:r>
          </a:p>
        </p:txBody>
      </p:sp>
      <p:pic>
        <p:nvPicPr>
          <p:cNvPr id="3" name="Picture 2">
            <a:extLst>
              <a:ext uri="{FF2B5EF4-FFF2-40B4-BE49-F238E27FC236}">
                <a16:creationId xmlns:a16="http://schemas.microsoft.com/office/drawing/2014/main" id="{C8A8B62D-75E0-0BAC-F86B-E1AF68EB99E1}"/>
              </a:ext>
            </a:extLst>
          </p:cNvPr>
          <p:cNvPicPr>
            <a:picLocks noChangeAspect="1"/>
          </p:cNvPicPr>
          <p:nvPr/>
        </p:nvPicPr>
        <p:blipFill>
          <a:blip r:embed="rId3"/>
          <a:stretch>
            <a:fillRect/>
          </a:stretch>
        </p:blipFill>
        <p:spPr>
          <a:xfrm>
            <a:off x="7629667" y="366782"/>
            <a:ext cx="4401920" cy="6121399"/>
          </a:xfrm>
          <a:prstGeom prst="rect">
            <a:avLst/>
          </a:prstGeom>
        </p:spPr>
      </p:pic>
    </p:spTree>
    <p:extLst>
      <p:ext uri="{BB962C8B-B14F-4D97-AF65-F5344CB8AC3E}">
        <p14:creationId xmlns:p14="http://schemas.microsoft.com/office/powerpoint/2010/main" val="930423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904762" y="1318536"/>
            <a:ext cx="9656028" cy="4178260"/>
          </a:xfrm>
          <a:prstGeom prst="rect">
            <a:avLst/>
          </a:prstGeom>
          <a:noFill/>
        </p:spPr>
        <p:txBody>
          <a:bodyPr wrap="square" rtlCol="0">
            <a:spAutoFit/>
          </a:bodyPr>
          <a:lstStyle/>
          <a:p>
            <a:pPr algn="l" rtl="0" fontAlgn="base"/>
            <a:r>
              <a:rPr lang="en-GB" sz="2800" b="0" i="0" u="none" strike="noStrike">
                <a:solidFill>
                  <a:srgbClr val="000000"/>
                </a:solidFill>
                <a:effectLst/>
                <a:latin typeface="Arial" panose="020B0604020202020204" pitchFamily="34" charset="0"/>
              </a:rPr>
              <a:t>HIV is a virus that attacks the body's immune system. It stands for Human Immunodeficiency Virus.</a:t>
            </a:r>
            <a:r>
              <a:rPr lang="en-US" sz="2800" b="0" i="0">
                <a:solidFill>
                  <a:srgbClr val="000000"/>
                </a:solidFill>
                <a:effectLst/>
                <a:latin typeface="Arial" panose="020B0604020202020204" pitchFamily="34" charset="0"/>
              </a:rPr>
              <a:t>​</a:t>
            </a:r>
            <a:br>
              <a:rPr lang="en-US" sz="2800" b="0" i="0">
                <a:solidFill>
                  <a:srgbClr val="000000"/>
                </a:solidFill>
                <a:effectLst/>
                <a:latin typeface="Arial" panose="020B0604020202020204" pitchFamily="34" charset="0"/>
              </a:rPr>
            </a:br>
            <a:endParaRPr lang="en-US" sz="2800" b="0" i="0">
              <a:solidFill>
                <a:srgbClr val="000000"/>
              </a:solidFill>
              <a:effectLst/>
              <a:latin typeface="Segoe UI" panose="020B0502040204020203" pitchFamily="34" charset="0"/>
            </a:endParaRPr>
          </a:p>
          <a:p>
            <a:pPr algn="l" rtl="0" fontAlgn="base"/>
            <a:r>
              <a:rPr lang="en-GB" sz="600" b="0" i="0">
                <a:solidFill>
                  <a:srgbClr val="DB291C"/>
                </a:solidFill>
                <a:effectLst/>
                <a:latin typeface="Arial" panose="020B0604020202020204" pitchFamily="34" charset="0"/>
              </a:rPr>
              <a:t>​</a:t>
            </a:r>
            <a:endParaRPr lang="en-GB" sz="2800" b="0" i="0">
              <a:solidFill>
                <a:srgbClr val="000000"/>
              </a:solidFill>
              <a:effectLst/>
              <a:latin typeface="Segoe UI" panose="020B0502040204020203" pitchFamily="34" charset="0"/>
            </a:endParaRPr>
          </a:p>
          <a:p>
            <a:pPr algn="l" rtl="0" fontAlgn="base"/>
            <a:r>
              <a:rPr lang="en-GB" sz="500" b="0" i="0">
                <a:solidFill>
                  <a:srgbClr val="000000"/>
                </a:solidFill>
                <a:effectLst/>
                <a:latin typeface="Arial" panose="020B0604020202020204" pitchFamily="34" charset="0"/>
              </a:rPr>
              <a:t>​</a:t>
            </a:r>
            <a:endParaRPr lang="en-GB" sz="2800" b="0" i="0">
              <a:solidFill>
                <a:srgbClr val="000000"/>
              </a:solidFill>
              <a:effectLst/>
              <a:latin typeface="Segoe UI" panose="020B0502040204020203" pitchFamily="34" charset="0"/>
            </a:endParaRPr>
          </a:p>
          <a:p>
            <a:pPr algn="l" rtl="0" fontAlgn="base"/>
            <a:r>
              <a:rPr lang="en-GB" sz="2800" b="0" i="0" u="none" strike="noStrike">
                <a:solidFill>
                  <a:srgbClr val="000000"/>
                </a:solidFill>
                <a:effectLst/>
                <a:latin typeface="Arial" panose="020B0604020202020204" pitchFamily="34" charset="0"/>
              </a:rPr>
              <a:t>AIDS stands for Acquired Immune Deficiency Syndrome. It is a serious illness that can develop when HIV damages the immune system to such an extent that it can no longer fight off a range of infections it would normally cope with. </a:t>
            </a:r>
            <a:r>
              <a:rPr lang="en-US" sz="2800" b="0" i="0">
                <a:solidFill>
                  <a:srgbClr val="000000"/>
                </a:solidFill>
                <a:effectLst/>
                <a:latin typeface="Arial" panose="020B0604020202020204" pitchFamily="34" charset="0"/>
              </a:rPr>
              <a:t>​</a:t>
            </a:r>
          </a:p>
          <a:p>
            <a:pPr algn="l" rtl="0" fontAlgn="base"/>
            <a:endParaRPr lang="en-US" sz="2800" b="0" i="0">
              <a:solidFill>
                <a:srgbClr val="000000"/>
              </a:solidFill>
              <a:effectLst/>
              <a:latin typeface="Segoe UI" panose="020B0502040204020203" pitchFamily="34" charset="0"/>
            </a:endParaRPr>
          </a:p>
          <a:p>
            <a:pPr>
              <a:lnSpc>
                <a:spcPct val="120000"/>
              </a:lnSpc>
              <a:spcAft>
                <a:spcPts val="600"/>
              </a:spcAft>
              <a:buClr>
                <a:srgbClr val="DF1A28"/>
              </a:buClr>
              <a:buSzPct val="100000"/>
            </a:pPr>
            <a:endParaRPr lang="en-GB" sz="2800">
              <a:solidFill>
                <a:srgbClr val="3D3935"/>
              </a:solidFill>
              <a:latin typeface="Arial" panose="020B0604020202020204" pitchFamily="34" charset="0"/>
              <a:cs typeface="Arial" panose="020B0604020202020204" pitchFamily="34" charset="0"/>
            </a:endParaRPr>
          </a:p>
        </p:txBody>
      </p:sp>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W</a:t>
            </a:r>
            <a:r>
              <a:rPr lang="en-GB" sz="5400" b="1" spc="-150">
                <a:solidFill>
                  <a:srgbClr val="DB291C"/>
                </a:solidFill>
                <a:latin typeface="Arial" panose="020B0604020202020204" pitchFamily="34" charset="0"/>
                <a:cs typeface="Arial" panose="020B0604020202020204" pitchFamily="34" charset="0"/>
              </a:rPr>
              <a:t>hat is HIV?</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3F8A257F-9049-89CE-E360-AFC60543E297}"/>
              </a:ext>
            </a:extLst>
          </p:cNvPr>
          <p:cNvSpPr txBox="1"/>
          <p:nvPr/>
        </p:nvSpPr>
        <p:spPr>
          <a:xfrm>
            <a:off x="1904762" y="4774649"/>
            <a:ext cx="6908800" cy="1938992"/>
          </a:xfrm>
          <a:prstGeom prst="rect">
            <a:avLst/>
          </a:prstGeom>
          <a:noFill/>
        </p:spPr>
        <p:txBody>
          <a:bodyPr wrap="square" lIns="91440" tIns="45720" rIns="91440" bIns="45720" rtlCol="0" anchor="t">
            <a:spAutoFit/>
          </a:bodyPr>
          <a:lstStyle/>
          <a:p>
            <a:pPr algn="l" rtl="0" fontAlgn="base"/>
            <a:r>
              <a:rPr lang="en-GB" sz="3000" b="1" i="0" u="none" strike="noStrike" dirty="0">
                <a:solidFill>
                  <a:srgbClr val="DB291C"/>
                </a:solidFill>
                <a:effectLst/>
                <a:latin typeface="Arial"/>
                <a:cs typeface="Arial"/>
              </a:rPr>
              <a:t>HIV is the not the same as AIDS. </a:t>
            </a:r>
            <a:r>
              <a:rPr lang="en-US" sz="3000" b="0" i="0" dirty="0">
                <a:solidFill>
                  <a:srgbClr val="DB291C"/>
                </a:solidFill>
                <a:effectLst/>
                <a:latin typeface="Arial"/>
                <a:cs typeface="Arial"/>
              </a:rPr>
              <a:t>​</a:t>
            </a:r>
            <a:endParaRPr lang="en-US" sz="3000" b="0" i="0">
              <a:solidFill>
                <a:srgbClr val="000000"/>
              </a:solidFill>
              <a:effectLst/>
              <a:latin typeface="Arial"/>
              <a:cs typeface="Arial"/>
            </a:endParaRPr>
          </a:p>
          <a:p>
            <a:pPr fontAlgn="base"/>
            <a:endParaRPr lang="en-GB" sz="3000" b="1" dirty="0">
              <a:solidFill>
                <a:srgbClr val="DB291C"/>
              </a:solidFill>
              <a:latin typeface="Arial"/>
              <a:cs typeface="Arial"/>
            </a:endParaRPr>
          </a:p>
          <a:p>
            <a:pPr algn="l"/>
            <a:r>
              <a:rPr lang="en-GB" sz="3000" b="1" i="0" u="none" strike="noStrike" dirty="0">
                <a:solidFill>
                  <a:srgbClr val="DB291C"/>
                </a:solidFill>
                <a:effectLst/>
                <a:latin typeface="Arial"/>
                <a:cs typeface="Arial"/>
              </a:rPr>
              <a:t>AIDS only develops if HIV is left untreated.</a:t>
            </a:r>
            <a:endParaRPr lang="en-GB" sz="3000" b="0" i="0" dirty="0">
              <a:solidFill>
                <a:srgbClr val="000000"/>
              </a:solidFill>
              <a:effectLst/>
              <a:latin typeface="Arial"/>
              <a:cs typeface="Arial"/>
            </a:endParaRPr>
          </a:p>
        </p:txBody>
      </p:sp>
    </p:spTree>
    <p:extLst>
      <p:ext uri="{BB962C8B-B14F-4D97-AF65-F5344CB8AC3E}">
        <p14:creationId xmlns:p14="http://schemas.microsoft.com/office/powerpoint/2010/main" val="934187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904762" y="3033066"/>
            <a:ext cx="9449038" cy="1292662"/>
          </a:xfrm>
          <a:prstGeom prst="rect">
            <a:avLst/>
          </a:prstGeom>
          <a:noFill/>
        </p:spPr>
        <p:txBody>
          <a:bodyPr wrap="square" lIns="91440" tIns="45720" rIns="91440" bIns="45720" rtlCol="0" anchor="t">
            <a:spAutoFit/>
          </a:bodyPr>
          <a:lstStyle/>
          <a:p>
            <a:pPr marL="457200" indent="-457200" fontAlgn="base">
              <a:buClr>
                <a:srgbClr val="DB291C"/>
              </a:buClr>
              <a:buFont typeface="Arial" panose="020B0604020202020204" pitchFamily="34" charset="0"/>
              <a:buChar char="•"/>
            </a:pPr>
            <a:r>
              <a:rPr lang="en-US" sz="2600">
                <a:solidFill>
                  <a:srgbClr val="000000"/>
                </a:solidFill>
                <a:latin typeface="Arial"/>
                <a:cs typeface="Arial"/>
              </a:rPr>
              <a:t>If it is present in </a:t>
            </a:r>
            <a:r>
              <a:rPr lang="en-US" sz="2600" b="1">
                <a:solidFill>
                  <a:srgbClr val="000000"/>
                </a:solidFill>
                <a:latin typeface="Arial"/>
                <a:cs typeface="Arial"/>
              </a:rPr>
              <a:t>sufficient quantity </a:t>
            </a:r>
            <a:r>
              <a:rPr lang="en-US" sz="2600">
                <a:solidFill>
                  <a:srgbClr val="000000"/>
                </a:solidFill>
                <a:latin typeface="Arial"/>
                <a:cs typeface="Arial"/>
              </a:rPr>
              <a:t>in blood, semen, vaginal fluid or breast milk. It is not transmittable through saliva, tears, sweat or waste products. </a:t>
            </a:r>
          </a:p>
        </p:txBody>
      </p:sp>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W</a:t>
            </a:r>
            <a:r>
              <a:rPr lang="en-GB" sz="5400" b="1" spc="-150">
                <a:solidFill>
                  <a:srgbClr val="DB291C"/>
                </a:solidFill>
                <a:latin typeface="Arial" panose="020B0604020202020204" pitchFamily="34" charset="0"/>
                <a:cs typeface="Arial" panose="020B0604020202020204" pitchFamily="34" charset="0"/>
              </a:rPr>
              <a:t>hat is HIV?</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3" name="TextBox 2">
            <a:extLst>
              <a:ext uri="{FF2B5EF4-FFF2-40B4-BE49-F238E27FC236}">
                <a16:creationId xmlns:a16="http://schemas.microsoft.com/office/drawing/2014/main" id="{48101D53-D133-72FF-525F-D5E900B5E347}"/>
              </a:ext>
            </a:extLst>
          </p:cNvPr>
          <p:cNvSpPr txBox="1"/>
          <p:nvPr/>
        </p:nvSpPr>
        <p:spPr>
          <a:xfrm>
            <a:off x="1904762" y="1340295"/>
            <a:ext cx="9449038" cy="1292662"/>
          </a:xfrm>
          <a:prstGeom prst="rect">
            <a:avLst/>
          </a:prstGeom>
          <a:noFill/>
        </p:spPr>
        <p:txBody>
          <a:bodyPr wrap="square" lIns="91440" tIns="45720" rIns="91440" bIns="45720" rtlCol="0" anchor="t">
            <a:spAutoFit/>
          </a:bodyPr>
          <a:lstStyle/>
          <a:p>
            <a:pPr fontAlgn="base"/>
            <a:r>
              <a:rPr lang="en-GB" sz="2600" b="0" i="0" u="none" strike="noStrike" dirty="0">
                <a:solidFill>
                  <a:srgbClr val="000000"/>
                </a:solidFill>
                <a:effectLst/>
                <a:latin typeface="Arial"/>
                <a:cs typeface="Arial"/>
              </a:rPr>
              <a:t>HIV gets into the blood stream and disguises itself as part of your immune system, replicating instead of the T-cells that </a:t>
            </a:r>
            <a:br>
              <a:rPr lang="en-GB" sz="2600" dirty="0">
                <a:latin typeface="Arial"/>
                <a:cs typeface="Arial"/>
              </a:rPr>
            </a:br>
            <a:r>
              <a:rPr lang="en-GB" sz="2600" b="0" i="0" u="none" strike="noStrike" dirty="0">
                <a:solidFill>
                  <a:srgbClr val="000000"/>
                </a:solidFill>
                <a:effectLst/>
                <a:latin typeface="Arial"/>
                <a:cs typeface="Arial"/>
              </a:rPr>
              <a:t>co-ordinate your immune response. It can only be transmitted:</a:t>
            </a:r>
            <a:endParaRPr lang="en-GB" dirty="0">
              <a:ea typeface="Calibri"/>
              <a:cs typeface="Calibri"/>
            </a:endParaRPr>
          </a:p>
        </p:txBody>
      </p:sp>
      <p:sp>
        <p:nvSpPr>
          <p:cNvPr id="4" name="TextBox 3">
            <a:extLst>
              <a:ext uri="{FF2B5EF4-FFF2-40B4-BE49-F238E27FC236}">
                <a16:creationId xmlns:a16="http://schemas.microsoft.com/office/drawing/2014/main" id="{7D6F878F-8042-927D-5CBE-EA92F7D9894C}"/>
              </a:ext>
            </a:extLst>
          </p:cNvPr>
          <p:cNvSpPr txBox="1"/>
          <p:nvPr/>
        </p:nvSpPr>
        <p:spPr>
          <a:xfrm>
            <a:off x="1904762" y="4305710"/>
            <a:ext cx="9449038" cy="892552"/>
          </a:xfrm>
          <a:prstGeom prst="rect">
            <a:avLst/>
          </a:prstGeom>
          <a:noFill/>
        </p:spPr>
        <p:txBody>
          <a:bodyPr wrap="square" lIns="91440" tIns="45720" rIns="91440" bIns="45720" rtlCol="0" anchor="t">
            <a:spAutoFit/>
          </a:bodyPr>
          <a:lstStyle/>
          <a:p>
            <a:pPr marL="457200" indent="-457200" fontAlgn="base">
              <a:buClr>
                <a:srgbClr val="DB291C"/>
              </a:buClr>
              <a:buFont typeface="Arial" panose="020B0604020202020204" pitchFamily="34" charset="0"/>
              <a:buChar char="•"/>
            </a:pPr>
            <a:r>
              <a:rPr lang="en-US" sz="2600">
                <a:solidFill>
                  <a:srgbClr val="000000"/>
                </a:solidFill>
                <a:latin typeface="Arial"/>
                <a:cs typeface="Arial"/>
              </a:rPr>
              <a:t>If it</a:t>
            </a:r>
            <a:r>
              <a:rPr lang="en-US" sz="2600" i="0">
                <a:solidFill>
                  <a:srgbClr val="000000"/>
                </a:solidFill>
                <a:effectLst/>
                <a:latin typeface="Arial"/>
                <a:cs typeface="Arial"/>
              </a:rPr>
              <a:t> is good </a:t>
            </a:r>
            <a:r>
              <a:rPr lang="en-US" sz="2600" b="1">
                <a:solidFill>
                  <a:srgbClr val="000000"/>
                </a:solidFill>
                <a:latin typeface="Arial"/>
                <a:cs typeface="Arial"/>
              </a:rPr>
              <a:t>quality. </a:t>
            </a:r>
            <a:r>
              <a:rPr lang="en-US" sz="2600">
                <a:solidFill>
                  <a:srgbClr val="000000"/>
                </a:solidFill>
                <a:latin typeface="Arial"/>
                <a:cs typeface="Arial"/>
              </a:rPr>
              <a:t>HIV is easily damaged through exposure to air, water or detergent. </a:t>
            </a:r>
          </a:p>
        </p:txBody>
      </p:sp>
      <p:sp>
        <p:nvSpPr>
          <p:cNvPr id="5" name="TextBox 4">
            <a:extLst>
              <a:ext uri="{FF2B5EF4-FFF2-40B4-BE49-F238E27FC236}">
                <a16:creationId xmlns:a16="http://schemas.microsoft.com/office/drawing/2014/main" id="{E7EF5451-7EEE-5FB5-8C52-AF048932E638}"/>
              </a:ext>
            </a:extLst>
          </p:cNvPr>
          <p:cNvSpPr txBox="1"/>
          <p:nvPr/>
        </p:nvSpPr>
        <p:spPr>
          <a:xfrm>
            <a:off x="1904762" y="5244703"/>
            <a:ext cx="9449038" cy="1292662"/>
          </a:xfrm>
          <a:prstGeom prst="rect">
            <a:avLst/>
          </a:prstGeom>
          <a:noFill/>
        </p:spPr>
        <p:txBody>
          <a:bodyPr wrap="square" lIns="91440" tIns="45720" rIns="91440" bIns="45720" rtlCol="0" anchor="t">
            <a:spAutoFit/>
          </a:bodyPr>
          <a:lstStyle/>
          <a:p>
            <a:pPr marL="457200" indent="-457200" fontAlgn="base">
              <a:buClr>
                <a:srgbClr val="DB291C"/>
              </a:buClr>
              <a:buFont typeface="Arial" panose="020B0604020202020204" pitchFamily="34" charset="0"/>
              <a:buChar char="•"/>
            </a:pPr>
            <a:r>
              <a:rPr lang="en-US" sz="2600">
                <a:solidFill>
                  <a:srgbClr val="000000"/>
                </a:solidFill>
                <a:latin typeface="Arial"/>
                <a:cs typeface="Arial"/>
              </a:rPr>
              <a:t>If there</a:t>
            </a:r>
            <a:r>
              <a:rPr lang="en-US" sz="2600" i="0">
                <a:solidFill>
                  <a:srgbClr val="000000"/>
                </a:solidFill>
                <a:effectLst/>
                <a:latin typeface="Arial"/>
                <a:cs typeface="Arial"/>
              </a:rPr>
              <a:t> is an </a:t>
            </a:r>
            <a:r>
              <a:rPr lang="en-US" sz="2600" b="1" i="0">
                <a:solidFill>
                  <a:srgbClr val="000000"/>
                </a:solidFill>
                <a:effectLst/>
                <a:latin typeface="Arial"/>
                <a:cs typeface="Arial"/>
              </a:rPr>
              <a:t>effective route of transmission</a:t>
            </a:r>
            <a:r>
              <a:rPr lang="en-US" sz="2600" b="1">
                <a:solidFill>
                  <a:srgbClr val="000000"/>
                </a:solidFill>
                <a:latin typeface="Arial"/>
                <a:cs typeface="Arial"/>
              </a:rPr>
              <a:t>.</a:t>
            </a:r>
            <a:br>
              <a:rPr lang="en-US" sz="2600" b="1" i="0">
                <a:effectLst/>
                <a:latin typeface="Arial" panose="020B0604020202020204" pitchFamily="34" charset="0"/>
              </a:rPr>
            </a:br>
            <a:r>
              <a:rPr lang="en-US" sz="2600" i="0">
                <a:solidFill>
                  <a:srgbClr val="000000"/>
                </a:solidFill>
                <a:effectLst/>
                <a:latin typeface="Arial"/>
                <a:cs typeface="Arial"/>
              </a:rPr>
              <a:t>There needs to be a direct route into the </a:t>
            </a:r>
            <a:br>
              <a:rPr lang="en-US" sz="2600" i="0">
                <a:effectLst/>
                <a:latin typeface="Arial" panose="020B0604020202020204" pitchFamily="34" charset="0"/>
              </a:rPr>
            </a:br>
            <a:r>
              <a:rPr lang="en-US" sz="2600" i="0">
                <a:solidFill>
                  <a:srgbClr val="000000"/>
                </a:solidFill>
                <a:effectLst/>
                <a:latin typeface="Arial"/>
                <a:cs typeface="Arial"/>
              </a:rPr>
              <a:t>blood stream. </a:t>
            </a:r>
            <a:endParaRPr lang="en-US" sz="2600" b="0" i="0">
              <a:solidFill>
                <a:srgbClr val="000000"/>
              </a:solidFill>
              <a:effectLst/>
              <a:latin typeface="Arial"/>
              <a:cs typeface="Arial"/>
            </a:endParaRPr>
          </a:p>
        </p:txBody>
      </p:sp>
    </p:spTree>
    <p:extLst>
      <p:ext uri="{BB962C8B-B14F-4D97-AF65-F5344CB8AC3E}">
        <p14:creationId xmlns:p14="http://schemas.microsoft.com/office/powerpoint/2010/main" val="55514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4"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HIV treatment</a:t>
            </a:r>
            <a:endParaRPr lang="en-GB" sz="5400" b="1" spc="-150">
              <a:solidFill>
                <a:srgbClr val="DB291C"/>
              </a:solidFill>
              <a:latin typeface="Arial" panose="020B0604020202020204" pitchFamily="34" charset="0"/>
              <a:cs typeface="Arial" panose="020B0604020202020204" pitchFamily="34" charset="0"/>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2" y="9483"/>
            <a:ext cx="1904762" cy="6857143"/>
          </a:xfrm>
          <a:prstGeom prst="rect">
            <a:avLst/>
          </a:prstGeom>
        </p:spPr>
      </p:pic>
      <p:sp>
        <p:nvSpPr>
          <p:cNvPr id="3" name="TextBox 2">
            <a:extLst>
              <a:ext uri="{FF2B5EF4-FFF2-40B4-BE49-F238E27FC236}">
                <a16:creationId xmlns:a16="http://schemas.microsoft.com/office/drawing/2014/main" id="{B9641827-AE74-F340-C487-8D3B2B9C64F3}"/>
              </a:ext>
            </a:extLst>
          </p:cNvPr>
          <p:cNvSpPr txBox="1"/>
          <p:nvPr/>
        </p:nvSpPr>
        <p:spPr>
          <a:xfrm>
            <a:off x="1922014" y="1429742"/>
            <a:ext cx="5972306" cy="7909858"/>
          </a:xfrm>
          <a:prstGeom prst="rect">
            <a:avLst/>
          </a:prstGeom>
          <a:noFill/>
        </p:spPr>
        <p:txBody>
          <a:bodyPr wrap="square" lIns="91440" tIns="45720" rIns="91440" bIns="45720" rtlCol="0" anchor="t">
            <a:spAutoFit/>
          </a:bodyPr>
          <a:lstStyle/>
          <a:p>
            <a:r>
              <a:rPr lang="en-US" sz="2600">
                <a:latin typeface="Arial" panose="020B0604020202020204" pitchFamily="34" charset="0"/>
                <a:cs typeface="Arial" panose="020B0604020202020204" pitchFamily="34" charset="0"/>
              </a:rPr>
              <a:t>HIV stays in the body for life, but treatment can keep the virus under control and the immune system healthy. Without medication, people with HIV can develop AIDS.</a:t>
            </a:r>
          </a:p>
          <a:p>
            <a:endParaRPr lang="en-US" sz="2600">
              <a:latin typeface="Arial" panose="020B0604020202020204" pitchFamily="34" charset="0"/>
              <a:cs typeface="Arial" panose="020B0604020202020204" pitchFamily="34" charset="0"/>
            </a:endParaRPr>
          </a:p>
          <a:p>
            <a:r>
              <a:rPr lang="en-US" sz="2600">
                <a:latin typeface="Arial"/>
                <a:cs typeface="Arial"/>
              </a:rPr>
              <a:t>Treatment is now so effective that it reduces the amount of HIV in the body to undetectable levels within about six months, maintaining a healthy immune system and ensuring that the virus cannot be passed on.</a:t>
            </a: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US" sz="2800">
              <a:latin typeface="Arial" panose="020B0604020202020204" pitchFamily="34" charset="0"/>
              <a:cs typeface="Arial" panose="020B0604020202020204" pitchFamily="34" charset="0"/>
            </a:endParaRPr>
          </a:p>
          <a:p>
            <a:endParaRPr lang="en-GB" sz="2800">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BB607FA8-F4E0-9D54-0DEC-79C2B7A3782D}"/>
              </a:ext>
            </a:extLst>
          </p:cNvPr>
          <p:cNvSpPr txBox="1"/>
          <p:nvPr/>
        </p:nvSpPr>
        <p:spPr>
          <a:xfrm>
            <a:off x="10385058" y="4264195"/>
            <a:ext cx="1386250" cy="285859"/>
          </a:xfrm>
          <a:prstGeom prst="rect">
            <a:avLst/>
          </a:prstGeom>
          <a:noFill/>
        </p:spPr>
        <p:txBody>
          <a:bodyPr wrap="square" rtlCol="0">
            <a:spAutoFit/>
          </a:bodyPr>
          <a:lstStyle/>
          <a:p>
            <a:r>
              <a:rPr lang="en-US" sz="1200"/>
              <a:t>Image Source: </a:t>
            </a:r>
            <a:r>
              <a:rPr lang="en-US" sz="1200">
                <a:hlinkClick r:id="rId4"/>
              </a:rPr>
              <a:t>CDC</a:t>
            </a:r>
            <a:endParaRPr lang="en-GB" sz="1200"/>
          </a:p>
        </p:txBody>
      </p:sp>
      <p:pic>
        <p:nvPicPr>
          <p:cNvPr id="1026" name="Picture 2">
            <a:extLst>
              <a:ext uri="{FF2B5EF4-FFF2-40B4-BE49-F238E27FC236}">
                <a16:creationId xmlns:a16="http://schemas.microsoft.com/office/drawing/2014/main" id="{59C439A6-C0DB-06BB-D3BF-69660C7AA2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70309" y="2160134"/>
            <a:ext cx="3810000"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68651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3622633" y="1920335"/>
            <a:ext cx="7827420" cy="478016"/>
          </a:xfrm>
          <a:prstGeom prst="rect">
            <a:avLst/>
          </a:prstGeom>
          <a:noFill/>
        </p:spPr>
        <p:txBody>
          <a:bodyPr wrap="square" rtlCol="0">
            <a:spAutoFit/>
          </a:bodyPr>
          <a:lstStyle/>
          <a:p>
            <a:pPr>
              <a:lnSpc>
                <a:spcPct val="120000"/>
              </a:lnSpc>
              <a:spcAft>
                <a:spcPts val="600"/>
              </a:spcAft>
              <a:buClr>
                <a:srgbClr val="DF1A28"/>
              </a:buClr>
              <a:buSzPct val="100000"/>
            </a:pPr>
            <a:r>
              <a:rPr lang="en-US" sz="2300">
                <a:solidFill>
                  <a:srgbClr val="3D3935"/>
                </a:solidFill>
                <a:latin typeface="Arial" panose="020B0604020202020204" pitchFamily="34" charset="0"/>
                <a:cs typeface="Arial" panose="020B0604020202020204" pitchFamily="34" charset="0"/>
              </a:rPr>
              <a:t>Using condoms</a:t>
            </a:r>
            <a:endParaRPr lang="en-GB" sz="2300">
              <a:latin typeface="Arial" panose="020B0604020202020204" pitchFamily="34" charset="0"/>
              <a:cs typeface="Arial" panose="020B0604020202020204" pitchFamily="34" charset="0"/>
            </a:endParaRPr>
          </a:p>
        </p:txBody>
      </p:sp>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H</a:t>
            </a:r>
            <a:r>
              <a:rPr lang="en-GB" sz="5400" b="1" spc="-150">
                <a:solidFill>
                  <a:srgbClr val="DB291C"/>
                </a:solidFill>
                <a:latin typeface="Arial" panose="020B0604020202020204" pitchFamily="34" charset="0"/>
                <a:cs typeface="Arial" panose="020B0604020202020204" pitchFamily="34" charset="0"/>
              </a:rPr>
              <a:t>IV prevention</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pic>
        <p:nvPicPr>
          <p:cNvPr id="10" name="Picture 9">
            <a:extLst>
              <a:ext uri="{FF2B5EF4-FFF2-40B4-BE49-F238E27FC236}">
                <a16:creationId xmlns:a16="http://schemas.microsoft.com/office/drawing/2014/main" id="{D0EC6ECC-FB6A-C84F-9572-9789A5408251}"/>
              </a:ext>
            </a:extLst>
          </p:cNvPr>
          <p:cNvPicPr>
            <a:picLocks noChangeAspect="1"/>
          </p:cNvPicPr>
          <p:nvPr/>
        </p:nvPicPr>
        <p:blipFill rotWithShape="1">
          <a:blip r:embed="rId5"/>
          <a:srcRect l="70281" t="36295" r="24923" b="48342"/>
          <a:stretch/>
        </p:blipFill>
        <p:spPr>
          <a:xfrm>
            <a:off x="2223192" y="1493730"/>
            <a:ext cx="1327360" cy="1324186"/>
          </a:xfrm>
          <a:prstGeom prst="rect">
            <a:avLst/>
          </a:prstGeom>
        </p:spPr>
      </p:pic>
      <p:pic>
        <p:nvPicPr>
          <p:cNvPr id="11" name="Picture 10">
            <a:extLst>
              <a:ext uri="{FF2B5EF4-FFF2-40B4-BE49-F238E27FC236}">
                <a16:creationId xmlns:a16="http://schemas.microsoft.com/office/drawing/2014/main" id="{4097246F-FC23-231E-99A7-83547298A3D7}"/>
              </a:ext>
            </a:extLst>
          </p:cNvPr>
          <p:cNvPicPr>
            <a:picLocks noChangeAspect="1"/>
          </p:cNvPicPr>
          <p:nvPr/>
        </p:nvPicPr>
        <p:blipFill rotWithShape="1">
          <a:blip r:embed="rId5"/>
          <a:srcRect l="75076" t="36295" r="20494" b="48342"/>
          <a:stretch/>
        </p:blipFill>
        <p:spPr>
          <a:xfrm>
            <a:off x="2273958" y="2770324"/>
            <a:ext cx="1225827" cy="1324186"/>
          </a:xfrm>
          <a:prstGeom prst="rect">
            <a:avLst/>
          </a:prstGeom>
        </p:spPr>
      </p:pic>
      <p:pic>
        <p:nvPicPr>
          <p:cNvPr id="14" name="Picture 13">
            <a:extLst>
              <a:ext uri="{FF2B5EF4-FFF2-40B4-BE49-F238E27FC236}">
                <a16:creationId xmlns:a16="http://schemas.microsoft.com/office/drawing/2014/main" id="{D4C8AD3D-BE6A-9C84-12CA-11649DCA600A}"/>
              </a:ext>
            </a:extLst>
          </p:cNvPr>
          <p:cNvPicPr>
            <a:picLocks noChangeAspect="1"/>
          </p:cNvPicPr>
          <p:nvPr/>
        </p:nvPicPr>
        <p:blipFill rotWithShape="1">
          <a:blip r:embed="rId5"/>
          <a:srcRect l="79682" t="36295" r="15889" b="48342"/>
          <a:stretch/>
        </p:blipFill>
        <p:spPr>
          <a:xfrm>
            <a:off x="2223191" y="4045057"/>
            <a:ext cx="1225827" cy="1324186"/>
          </a:xfrm>
          <a:prstGeom prst="rect">
            <a:avLst/>
          </a:prstGeom>
        </p:spPr>
      </p:pic>
      <p:pic>
        <p:nvPicPr>
          <p:cNvPr id="15" name="Picture 14">
            <a:extLst>
              <a:ext uri="{FF2B5EF4-FFF2-40B4-BE49-F238E27FC236}">
                <a16:creationId xmlns:a16="http://schemas.microsoft.com/office/drawing/2014/main" id="{E8646F58-C80B-7CFE-D498-1EC7BF6AB2A6}"/>
              </a:ext>
            </a:extLst>
          </p:cNvPr>
          <p:cNvPicPr>
            <a:picLocks noChangeAspect="1"/>
          </p:cNvPicPr>
          <p:nvPr/>
        </p:nvPicPr>
        <p:blipFill rotWithShape="1">
          <a:blip r:embed="rId5"/>
          <a:srcRect l="84552" t="36295" r="11019" b="48342"/>
          <a:stretch/>
        </p:blipFill>
        <p:spPr>
          <a:xfrm>
            <a:off x="2273957" y="5415325"/>
            <a:ext cx="1225827" cy="1324186"/>
          </a:xfrm>
          <a:prstGeom prst="rect">
            <a:avLst/>
          </a:prstGeom>
        </p:spPr>
      </p:pic>
      <p:sp>
        <p:nvSpPr>
          <p:cNvPr id="16" name="TextBox 15">
            <a:extLst>
              <a:ext uri="{FF2B5EF4-FFF2-40B4-BE49-F238E27FC236}">
                <a16:creationId xmlns:a16="http://schemas.microsoft.com/office/drawing/2014/main" id="{1EE04AC8-C04B-B2A5-EE70-D53869F1F96A}"/>
              </a:ext>
            </a:extLst>
          </p:cNvPr>
          <p:cNvSpPr txBox="1"/>
          <p:nvPr/>
        </p:nvSpPr>
        <p:spPr>
          <a:xfrm>
            <a:off x="3616688" y="5532813"/>
            <a:ext cx="5544565" cy="902748"/>
          </a:xfrm>
          <a:prstGeom prst="rect">
            <a:avLst/>
          </a:prstGeom>
          <a:noFill/>
        </p:spPr>
        <p:txBody>
          <a:bodyPr wrap="square" rtlCol="0">
            <a:spAutoFit/>
          </a:bodyPr>
          <a:lstStyle/>
          <a:p>
            <a:pPr>
              <a:lnSpc>
                <a:spcPct val="120000"/>
              </a:lnSpc>
              <a:spcAft>
                <a:spcPts val="600"/>
              </a:spcAft>
              <a:buClr>
                <a:srgbClr val="DF1A28"/>
              </a:buClr>
              <a:buSzPct val="100000"/>
            </a:pPr>
            <a:r>
              <a:rPr lang="en-US" sz="2300">
                <a:solidFill>
                  <a:srgbClr val="3D3935"/>
                </a:solidFill>
                <a:latin typeface="Arial" panose="020B0604020202020204" pitchFamily="34" charset="0"/>
                <a:cs typeface="Arial" panose="020B0604020202020204" pitchFamily="34" charset="0"/>
              </a:rPr>
              <a:t>Don’t </a:t>
            </a:r>
            <a:r>
              <a:rPr lang="en-US" sz="2300" b="0" i="0">
                <a:solidFill>
                  <a:srgbClr val="212B32"/>
                </a:solidFill>
                <a:effectLst/>
                <a:latin typeface="Arial" panose="020B0604020202020204" pitchFamily="34" charset="0"/>
                <a:cs typeface="Arial" panose="020B0604020202020204" pitchFamily="34" charset="0"/>
              </a:rPr>
              <a:t>share needles, syringes, or injecting equipment</a:t>
            </a:r>
            <a:endParaRPr lang="en-GB" sz="2300">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BE40DD7D-D42F-FDB1-F4CE-5B8448B90478}"/>
              </a:ext>
            </a:extLst>
          </p:cNvPr>
          <p:cNvSpPr txBox="1"/>
          <p:nvPr/>
        </p:nvSpPr>
        <p:spPr>
          <a:xfrm>
            <a:off x="3619922" y="2818632"/>
            <a:ext cx="7834298" cy="1327479"/>
          </a:xfrm>
          <a:prstGeom prst="rect">
            <a:avLst/>
          </a:prstGeom>
          <a:noFill/>
        </p:spPr>
        <p:txBody>
          <a:bodyPr wrap="square" lIns="91440" tIns="45720" rIns="91440" bIns="45720" rtlCol="0" anchor="t">
            <a:spAutoFit/>
          </a:bodyPr>
          <a:lstStyle/>
          <a:p>
            <a:pPr>
              <a:lnSpc>
                <a:spcPct val="120000"/>
              </a:lnSpc>
              <a:spcAft>
                <a:spcPts val="600"/>
              </a:spcAft>
              <a:buClr>
                <a:srgbClr val="DF1A28"/>
              </a:buClr>
              <a:buSzPct val="100000"/>
            </a:pPr>
            <a:r>
              <a:rPr lang="en-US" sz="2300">
                <a:solidFill>
                  <a:srgbClr val="3D3935"/>
                </a:solidFill>
                <a:latin typeface="Arial"/>
                <a:cs typeface="Arial"/>
              </a:rPr>
              <a:t>Regular testing and taking </a:t>
            </a:r>
            <a:r>
              <a:rPr lang="en-US" sz="2300" err="1">
                <a:solidFill>
                  <a:srgbClr val="3D3935"/>
                </a:solidFill>
                <a:latin typeface="Arial"/>
                <a:cs typeface="Arial"/>
              </a:rPr>
              <a:t>PrEP</a:t>
            </a:r>
            <a:r>
              <a:rPr lang="en-US" sz="2300">
                <a:solidFill>
                  <a:srgbClr val="3D3935"/>
                </a:solidFill>
                <a:latin typeface="Arial"/>
                <a:cs typeface="Arial"/>
              </a:rPr>
              <a:t> or PEP (tablets which prevent HIV either before or after you have been exposed to it)</a:t>
            </a:r>
          </a:p>
        </p:txBody>
      </p:sp>
      <p:sp>
        <p:nvSpPr>
          <p:cNvPr id="18" name="TextBox 17">
            <a:extLst>
              <a:ext uri="{FF2B5EF4-FFF2-40B4-BE49-F238E27FC236}">
                <a16:creationId xmlns:a16="http://schemas.microsoft.com/office/drawing/2014/main" id="{794D84DC-CBBC-8E47-3F34-4AAEA9A8F757}"/>
              </a:ext>
            </a:extLst>
          </p:cNvPr>
          <p:cNvSpPr txBox="1"/>
          <p:nvPr/>
        </p:nvSpPr>
        <p:spPr>
          <a:xfrm>
            <a:off x="3616688" y="4451342"/>
            <a:ext cx="7827420" cy="478016"/>
          </a:xfrm>
          <a:prstGeom prst="rect">
            <a:avLst/>
          </a:prstGeom>
          <a:noFill/>
        </p:spPr>
        <p:txBody>
          <a:bodyPr wrap="square" rtlCol="0">
            <a:spAutoFit/>
          </a:bodyPr>
          <a:lstStyle/>
          <a:p>
            <a:pPr>
              <a:lnSpc>
                <a:spcPct val="120000"/>
              </a:lnSpc>
              <a:spcAft>
                <a:spcPts val="600"/>
              </a:spcAft>
              <a:buClr>
                <a:srgbClr val="DF1A28"/>
              </a:buClr>
              <a:buSzPct val="100000"/>
            </a:pPr>
            <a:r>
              <a:rPr lang="en-US" sz="2300">
                <a:solidFill>
                  <a:srgbClr val="3D3935"/>
                </a:solidFill>
                <a:latin typeface="Arial" panose="020B0604020202020204" pitchFamily="34" charset="0"/>
                <a:cs typeface="Arial" panose="020B0604020202020204" pitchFamily="34" charset="0"/>
              </a:rPr>
              <a:t>Undetectable = Untransmittable</a:t>
            </a:r>
            <a:endParaRPr lang="en-GB" sz="2300">
              <a:latin typeface="Arial" panose="020B0604020202020204" pitchFamily="34" charset="0"/>
              <a:cs typeface="Arial" panose="020B0604020202020204" pitchFamily="34" charset="0"/>
            </a:endParaRPr>
          </a:p>
        </p:txBody>
      </p:sp>
      <p:pic>
        <p:nvPicPr>
          <p:cNvPr id="3074" name="Picture 2">
            <a:extLst>
              <a:ext uri="{FF2B5EF4-FFF2-40B4-BE49-F238E27FC236}">
                <a16:creationId xmlns:a16="http://schemas.microsoft.com/office/drawing/2014/main" id="{A9C5EB02-75A4-3B68-157D-4D3A01A3318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40959" y="426858"/>
            <a:ext cx="2847975" cy="15716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662216B-DB2B-00C6-3FAE-BB7E23C99A90}"/>
              </a:ext>
            </a:extLst>
          </p:cNvPr>
          <p:cNvSpPr txBox="1"/>
          <p:nvPr/>
        </p:nvSpPr>
        <p:spPr>
          <a:xfrm>
            <a:off x="8222182" y="2136626"/>
            <a:ext cx="2575747"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spc="-150">
                <a:latin typeface="Arial" panose="020B0604020202020204" pitchFamily="34" charset="0"/>
                <a:cs typeface="Arial" panose="020B0604020202020204" pitchFamily="34" charset="0"/>
              </a:rPr>
              <a:t>#KnowYourStatus</a:t>
            </a:r>
            <a:endParaRPr lang="en-GB" sz="2000" b="1" spc="-15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2008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72528" y="3477"/>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2043397" y="1237844"/>
            <a:ext cx="9472206" cy="954107"/>
          </a:xfrm>
          <a:prstGeom prst="rect">
            <a:avLst/>
          </a:prstGeom>
          <a:noFill/>
        </p:spPr>
        <p:txBody>
          <a:bodyPr wrap="square" lIns="91440" tIns="45720" rIns="91440" bIns="45720" rtlCol="0" anchor="t">
            <a:spAutoFit/>
          </a:bodyPr>
          <a:lstStyle/>
          <a:p>
            <a:pPr marL="457200" indent="-457200">
              <a:buFont typeface="Arial"/>
              <a:buChar char="•"/>
            </a:pPr>
            <a:r>
              <a:rPr lang="en-US" sz="2800" spc="-150" dirty="0">
                <a:latin typeface="Arial"/>
                <a:cs typeface="Arial"/>
              </a:rPr>
              <a:t>41.0 million were living with HIV globally</a:t>
            </a:r>
          </a:p>
          <a:p>
            <a:pPr marL="457200" indent="-457200">
              <a:buFont typeface="Arial"/>
              <a:buChar char="•"/>
            </a:pPr>
            <a:r>
              <a:rPr lang="en-US" sz="2800" spc="-150" dirty="0">
                <a:latin typeface="Arial"/>
                <a:cs typeface="Arial"/>
              </a:rPr>
              <a:t>1.2 million people newly acquired HIV</a:t>
            </a:r>
            <a:endParaRPr lang="en-GB" sz="2800" spc="-150">
              <a:latin typeface="Arial"/>
              <a:cs typeface="Arial"/>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pic>
        <p:nvPicPr>
          <p:cNvPr id="3" name="Picture 2">
            <a:extLst>
              <a:ext uri="{FF2B5EF4-FFF2-40B4-BE49-F238E27FC236}">
                <a16:creationId xmlns:a16="http://schemas.microsoft.com/office/drawing/2014/main" id="{2D199EE2-C5AB-EE7E-7C11-C2F40308CD62}"/>
              </a:ext>
            </a:extLst>
          </p:cNvPr>
          <p:cNvPicPr>
            <a:picLocks noChangeAspect="1"/>
          </p:cNvPicPr>
          <p:nvPr/>
        </p:nvPicPr>
        <p:blipFill>
          <a:blip r:embed="rId4"/>
          <a:srcRect l="3704" r="3807"/>
          <a:stretch>
            <a:fillRect/>
          </a:stretch>
        </p:blipFill>
        <p:spPr>
          <a:xfrm>
            <a:off x="2043389" y="2613439"/>
            <a:ext cx="9001134" cy="3743325"/>
          </a:xfrm>
          <a:prstGeom prst="rect">
            <a:avLst/>
          </a:prstGeom>
        </p:spPr>
      </p:pic>
      <p:sp>
        <p:nvSpPr>
          <p:cNvPr id="2" name="TextBox 1">
            <a:extLst>
              <a:ext uri="{FF2B5EF4-FFF2-40B4-BE49-F238E27FC236}">
                <a16:creationId xmlns:a16="http://schemas.microsoft.com/office/drawing/2014/main" id="{46BA9601-4327-FF12-3824-4B2BF20DD787}"/>
              </a:ext>
            </a:extLst>
          </p:cNvPr>
          <p:cNvSpPr txBox="1"/>
          <p:nvPr/>
        </p:nvSpPr>
        <p:spPr>
          <a:xfrm>
            <a:off x="2043397" y="190094"/>
            <a:ext cx="8662581" cy="707886"/>
          </a:xfrm>
          <a:prstGeom prst="rect">
            <a:avLst/>
          </a:prstGeom>
          <a:noFill/>
        </p:spPr>
        <p:txBody>
          <a:bodyPr wrap="square" lIns="91440" tIns="45720" rIns="91440" bIns="45720" rtlCol="0" anchor="t">
            <a:spAutoFit/>
          </a:bodyPr>
          <a:lstStyle/>
          <a:p>
            <a:r>
              <a:rPr lang="en-US" sz="4000" b="1" spc="-150" dirty="0">
                <a:solidFill>
                  <a:srgbClr val="DF1A28"/>
                </a:solidFill>
                <a:latin typeface="Arial"/>
                <a:cs typeface="Arial"/>
              </a:rPr>
              <a:t>UNAIDS estimates in 2025</a:t>
            </a:r>
            <a:endParaRPr lang="en-US" sz="4000" b="1" spc="-150">
              <a:latin typeface="Arial"/>
              <a:cs typeface="Arial"/>
            </a:endParaRPr>
          </a:p>
        </p:txBody>
      </p:sp>
    </p:spTree>
    <p:extLst>
      <p:ext uri="{BB962C8B-B14F-4D97-AF65-F5344CB8AC3E}">
        <p14:creationId xmlns:p14="http://schemas.microsoft.com/office/powerpoint/2010/main" val="1255917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797534" y="1630331"/>
            <a:ext cx="7551983" cy="4335226"/>
          </a:xfrm>
          <a:prstGeom prst="rect">
            <a:avLst/>
          </a:prstGeom>
          <a:noFill/>
        </p:spPr>
        <p:txBody>
          <a:bodyPr wrap="square" lIns="91440" tIns="45720" rIns="91440" bIns="45720" rtlCol="0" anchor="t">
            <a:spAutoFit/>
          </a:bodyPr>
          <a:lstStyle/>
          <a:p>
            <a:pPr marL="342900" indent="-342900">
              <a:lnSpc>
                <a:spcPct val="120000"/>
              </a:lnSpc>
              <a:spcAft>
                <a:spcPts val="600"/>
              </a:spcAft>
              <a:buClr>
                <a:srgbClr val="DF1A28"/>
              </a:buClr>
              <a:buSzPct val="100000"/>
              <a:buFont typeface="Arial"/>
              <a:buChar char="•"/>
            </a:pPr>
            <a:r>
              <a:rPr lang="en-US" sz="2800" dirty="0">
                <a:latin typeface="Arial"/>
                <a:cs typeface="Arial"/>
              </a:rPr>
              <a:t>There are currently over 110,000 people living with HIV in the UK.</a:t>
            </a:r>
            <a:endParaRPr lang="en-US" sz="2800" dirty="0">
              <a:latin typeface="Arial"/>
              <a:ea typeface="Calibri" panose="020F0502020204030204"/>
              <a:cs typeface="Arial"/>
            </a:endParaRPr>
          </a:p>
          <a:p>
            <a:pPr marL="342900" indent="-342900">
              <a:lnSpc>
                <a:spcPct val="120000"/>
              </a:lnSpc>
              <a:spcAft>
                <a:spcPts val="600"/>
              </a:spcAft>
              <a:buClr>
                <a:srgbClr val="DF1A28"/>
              </a:buClr>
              <a:buSzPct val="100000"/>
              <a:buFont typeface="Arial"/>
              <a:buChar char="•"/>
            </a:pPr>
            <a:r>
              <a:rPr lang="en-US" sz="2800" dirty="0">
                <a:latin typeface="Arial"/>
                <a:ea typeface="+mn-lt"/>
                <a:cs typeface="Arial"/>
              </a:rPr>
              <a:t>In 2024, there were 3,043 new HIV diagnoses in the UK.</a:t>
            </a:r>
            <a:endParaRPr lang="en-US" sz="2800" dirty="0">
              <a:latin typeface="Arial"/>
              <a:ea typeface="Calibri" panose="020F0502020204030204"/>
              <a:cs typeface="Arial"/>
            </a:endParaRPr>
          </a:p>
          <a:p>
            <a:pPr marL="342900" indent="-342900">
              <a:lnSpc>
                <a:spcPct val="120000"/>
              </a:lnSpc>
              <a:spcAft>
                <a:spcPts val="600"/>
              </a:spcAft>
              <a:buClr>
                <a:srgbClr val="DF1A28"/>
              </a:buClr>
              <a:buSzPct val="100000"/>
              <a:buFont typeface="Arial"/>
              <a:buChar char="•"/>
            </a:pPr>
            <a:r>
              <a:rPr lang="en-US" sz="2800" dirty="0">
                <a:latin typeface="Arial"/>
                <a:ea typeface="+mn-lt"/>
                <a:cs typeface="Arial"/>
              </a:rPr>
              <a:t>It's estimated over 5,200 people in the UK don't know that they're living with HIV, showing how important it is for everyone to test regularly.</a:t>
            </a:r>
          </a:p>
        </p:txBody>
      </p:sp>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9261446"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H</a:t>
            </a:r>
            <a:r>
              <a:rPr lang="en-GB" sz="5400" b="1" spc="-150">
                <a:solidFill>
                  <a:srgbClr val="DB291C"/>
                </a:solidFill>
                <a:latin typeface="Arial" panose="020B0604020202020204" pitchFamily="34" charset="0"/>
                <a:cs typeface="Arial" panose="020B0604020202020204" pitchFamily="34" charset="0"/>
              </a:rPr>
              <a:t>IV in the UK</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pic>
        <p:nvPicPr>
          <p:cNvPr id="5" name="Picture 4" descr="A person in an orange shirt&#10;&#10;Description automatically generated">
            <a:extLst>
              <a:ext uri="{FF2B5EF4-FFF2-40B4-BE49-F238E27FC236}">
                <a16:creationId xmlns:a16="http://schemas.microsoft.com/office/drawing/2014/main" id="{8F3A0D4D-2BA5-43A2-3D43-F542BD7CF3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2033" y="690879"/>
            <a:ext cx="2839967" cy="4259951"/>
          </a:xfrm>
          <a:prstGeom prst="rect">
            <a:avLst/>
          </a:prstGeom>
        </p:spPr>
      </p:pic>
    </p:spTree>
    <p:extLst>
      <p:ext uri="{BB962C8B-B14F-4D97-AF65-F5344CB8AC3E}">
        <p14:creationId xmlns:p14="http://schemas.microsoft.com/office/powerpoint/2010/main" val="2059947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A0D4DC65-77EA-4E8A-819F-B028F7EBE719}"/>
              </a:ext>
            </a:extLst>
          </p:cNvPr>
          <p:cNvSpPr txBox="1"/>
          <p:nvPr/>
        </p:nvSpPr>
        <p:spPr>
          <a:xfrm>
            <a:off x="1904762" y="1196733"/>
            <a:ext cx="5370535" cy="5663089"/>
          </a:xfrm>
          <a:prstGeom prst="rect">
            <a:avLst/>
          </a:prstGeom>
          <a:noFill/>
        </p:spPr>
        <p:txBody>
          <a:bodyPr wrap="square" lIns="91440" tIns="45720" rIns="91440" bIns="45720" rtlCol="0" anchor="t">
            <a:spAutoFit/>
          </a:bodyPr>
          <a:lstStyle/>
          <a:p>
            <a:pPr marL="285750" indent="-285750">
              <a:lnSpc>
                <a:spcPct val="120000"/>
              </a:lnSpc>
              <a:spcAft>
                <a:spcPts val="600"/>
              </a:spcAft>
              <a:buClr>
                <a:srgbClr val="DB291C"/>
              </a:buClr>
              <a:buFont typeface="Arial,Sans-Serif" panose="020B0604020202020204" pitchFamily="34" charset="0"/>
              <a:buChar char="•"/>
            </a:pPr>
            <a:r>
              <a:rPr lang="en-US" sz="2100" dirty="0">
                <a:solidFill>
                  <a:srgbClr val="323232"/>
                </a:solidFill>
                <a:latin typeface="Arial"/>
                <a:cs typeface="Arial"/>
              </a:rPr>
              <a:t>In the UK, HIV treatment is provided free of charge at specialist clinics within the NHS.</a:t>
            </a:r>
            <a:endParaRPr lang="en-US" sz="2100">
              <a:ea typeface="Calibri"/>
              <a:cs typeface="Calibri"/>
            </a:endParaRPr>
          </a:p>
          <a:p>
            <a:pPr marL="285750" indent="-285750">
              <a:lnSpc>
                <a:spcPct val="120000"/>
              </a:lnSpc>
              <a:spcAft>
                <a:spcPts val="600"/>
              </a:spcAft>
              <a:buClr>
                <a:srgbClr val="DB291C"/>
              </a:buClr>
              <a:buFont typeface="Arial,Sans-Serif" panose="020B0604020202020204" pitchFamily="34" charset="0"/>
              <a:buChar char="•"/>
            </a:pPr>
            <a:r>
              <a:rPr lang="en-US" sz="2100" dirty="0">
                <a:solidFill>
                  <a:srgbClr val="323232"/>
                </a:solidFill>
                <a:latin typeface="Arial"/>
                <a:cs typeface="Arial"/>
              </a:rPr>
              <a:t>PrEP, the HIV prevention pill, is also available for free on the NHS. During 2024, 110,000 people accessed PrEP in sexual health clinics across England.</a:t>
            </a:r>
            <a:endParaRPr lang="en-US" sz="2100">
              <a:ea typeface="Calibri"/>
              <a:cs typeface="Calibri"/>
            </a:endParaRPr>
          </a:p>
          <a:p>
            <a:pPr marL="285750" indent="-285750">
              <a:lnSpc>
                <a:spcPct val="120000"/>
              </a:lnSpc>
              <a:spcAft>
                <a:spcPts val="600"/>
              </a:spcAft>
              <a:buClr>
                <a:srgbClr val="DB291C"/>
              </a:buClr>
              <a:buFont typeface="Arial,Sans-Serif" panose="020B0604020202020204" pitchFamily="34" charset="0"/>
              <a:buChar char="•"/>
            </a:pPr>
            <a:r>
              <a:rPr lang="en-US" sz="2100" dirty="0">
                <a:solidFill>
                  <a:srgbClr val="323232"/>
                </a:solidFill>
                <a:latin typeface="Arial"/>
                <a:cs typeface="Arial"/>
              </a:rPr>
              <a:t>Almost all (99%) of the people who have been diagnosed with HIV in England, Scotland, and Wales are receiving treatment.</a:t>
            </a:r>
            <a:endParaRPr lang="en-US" sz="2100">
              <a:solidFill>
                <a:schemeClr val="tx1">
                  <a:lumMod val="95000"/>
                  <a:lumOff val="5000"/>
                </a:schemeClr>
              </a:solidFill>
              <a:latin typeface="Arial"/>
              <a:cs typeface="Arial"/>
            </a:endParaRPr>
          </a:p>
          <a:p>
            <a:pPr marL="285750" indent="-285750">
              <a:lnSpc>
                <a:spcPct val="120000"/>
              </a:lnSpc>
              <a:spcAft>
                <a:spcPts val="600"/>
              </a:spcAft>
              <a:buClr>
                <a:srgbClr val="DB291C"/>
              </a:buClr>
              <a:buFont typeface="Arial,Sans-Serif" panose="020B0604020202020204" pitchFamily="34" charset="0"/>
              <a:buChar char="•"/>
            </a:pPr>
            <a:r>
              <a:rPr lang="en-US" sz="2100" dirty="0">
                <a:solidFill>
                  <a:srgbClr val="323232"/>
                </a:solidFill>
                <a:latin typeface="Arial"/>
                <a:cs typeface="Arial"/>
              </a:rPr>
              <a:t>Around 98% of these people have an undetectable viral load.</a:t>
            </a:r>
            <a:endParaRPr lang="en-US" sz="2100">
              <a:ea typeface="Calibri"/>
              <a:cs typeface="Calibri"/>
            </a:endParaRPr>
          </a:p>
          <a:p>
            <a:pPr marL="285750" indent="-285750">
              <a:lnSpc>
                <a:spcPct val="120000"/>
              </a:lnSpc>
              <a:spcAft>
                <a:spcPts val="600"/>
              </a:spcAft>
              <a:buClr>
                <a:srgbClr val="DB291C"/>
              </a:buClr>
              <a:buFont typeface="Arial,Sans-Serif" panose="020B0604020202020204" pitchFamily="34" charset="0"/>
              <a:buChar char="•"/>
            </a:pPr>
            <a:endParaRPr lang="en-US" sz="1200" dirty="0">
              <a:solidFill>
                <a:srgbClr val="323232"/>
              </a:solidFill>
              <a:highlight>
                <a:srgbClr val="FFFFFF"/>
              </a:highlight>
              <a:latin typeface="Hind"/>
              <a:cs typeface="Hind"/>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6649958" cy="707886"/>
          </a:xfrm>
          <a:prstGeom prst="rect">
            <a:avLst/>
          </a:prstGeom>
          <a:noFill/>
        </p:spPr>
        <p:txBody>
          <a:bodyPr wrap="square" rtlCol="0">
            <a:spAutoFit/>
          </a:bodyPr>
          <a:lstStyle/>
          <a:p>
            <a:r>
              <a:rPr lang="en-US" sz="4000" b="1" spc="-150">
                <a:solidFill>
                  <a:srgbClr val="DB291C"/>
                </a:solidFill>
                <a:latin typeface="Arial" panose="020B0604020202020204" pitchFamily="34" charset="0"/>
                <a:cs typeface="Arial" panose="020B0604020202020204" pitchFamily="34" charset="0"/>
              </a:rPr>
              <a:t>Accessing care</a:t>
            </a:r>
            <a:r>
              <a:rPr lang="en-GB" sz="4000" b="1" spc="-150">
                <a:solidFill>
                  <a:srgbClr val="DB291C"/>
                </a:solidFill>
                <a:latin typeface="Arial" panose="020B0604020202020204" pitchFamily="34" charset="0"/>
                <a:cs typeface="Arial" panose="020B0604020202020204" pitchFamily="34" charset="0"/>
              </a:rPr>
              <a:t> in the UK</a:t>
            </a:r>
          </a:p>
        </p:txBody>
      </p:sp>
      <p:pic>
        <p:nvPicPr>
          <p:cNvPr id="3" name="Picture 2">
            <a:extLst>
              <a:ext uri="{FF2B5EF4-FFF2-40B4-BE49-F238E27FC236}">
                <a16:creationId xmlns:a16="http://schemas.microsoft.com/office/drawing/2014/main" id="{C713D22F-AC4D-DB4F-9D21-E11960B8C523}"/>
              </a:ext>
            </a:extLst>
          </p:cNvPr>
          <p:cNvPicPr>
            <a:picLocks noChangeAspect="1"/>
          </p:cNvPicPr>
          <p:nvPr/>
        </p:nvPicPr>
        <p:blipFill>
          <a:blip r:embed="rId3"/>
          <a:stretch>
            <a:fillRect/>
          </a:stretch>
        </p:blipFill>
        <p:spPr>
          <a:xfrm>
            <a:off x="7855494" y="430696"/>
            <a:ext cx="4189360" cy="5996609"/>
          </a:xfrm>
          <a:prstGeom prst="rect">
            <a:avLst/>
          </a:prstGeom>
        </p:spPr>
      </p:pic>
    </p:spTree>
    <p:extLst>
      <p:ext uri="{BB962C8B-B14F-4D97-AF65-F5344CB8AC3E}">
        <p14:creationId xmlns:p14="http://schemas.microsoft.com/office/powerpoint/2010/main" val="36774193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2098724" y="254844"/>
            <a:ext cx="9875547" cy="1015663"/>
          </a:xfrm>
          <a:prstGeom prst="rect">
            <a:avLst/>
          </a:prstGeom>
          <a:noFill/>
        </p:spPr>
        <p:txBody>
          <a:bodyPr wrap="square" rtlCol="0">
            <a:spAutoFit/>
          </a:bodyPr>
          <a:lstStyle/>
          <a:p>
            <a:r>
              <a:rPr lang="en-GB" sz="6000" b="1" spc="-150">
                <a:solidFill>
                  <a:srgbClr val="DB291C"/>
                </a:solidFill>
                <a:latin typeface="Arial" panose="020B0604020202020204" pitchFamily="34" charset="0"/>
                <a:cs typeface="Arial" panose="020B0604020202020204" pitchFamily="34" charset="0"/>
              </a:rPr>
              <a:t>Living with HIV</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10" name="Rectangle 9">
            <a:extLst>
              <a:ext uri="{FF2B5EF4-FFF2-40B4-BE49-F238E27FC236}">
                <a16:creationId xmlns:a16="http://schemas.microsoft.com/office/drawing/2014/main" id="{1BA2AAC5-FD49-4199-87C6-D516E79E0EFE}"/>
              </a:ext>
            </a:extLst>
          </p:cNvPr>
          <p:cNvSpPr/>
          <p:nvPr/>
        </p:nvSpPr>
        <p:spPr>
          <a:xfrm>
            <a:off x="2098724" y="1423982"/>
            <a:ext cx="9835978" cy="1938992"/>
          </a:xfrm>
          <a:prstGeom prst="rect">
            <a:avLst/>
          </a:prstGeom>
          <a:ln/>
          <a:effectLst>
            <a:glow rad="228600">
              <a:schemeClr val="accent3">
                <a:satMod val="175000"/>
                <a:alpha val="40000"/>
              </a:schemeClr>
            </a:glow>
          </a:effectLst>
        </p:spPr>
        <p:style>
          <a:lnRef idx="2">
            <a:schemeClr val="dk1"/>
          </a:lnRef>
          <a:fillRef idx="1">
            <a:schemeClr val="lt1"/>
          </a:fillRef>
          <a:effectRef idx="0">
            <a:schemeClr val="dk1"/>
          </a:effectRef>
          <a:fontRef idx="minor">
            <a:schemeClr val="dk1"/>
          </a:fontRef>
        </p:style>
        <p:txBody>
          <a:bodyPr wrap="square" lIns="91440" tIns="45720" rIns="91440" bIns="45720" anchor="t">
            <a:spAutoFit/>
          </a:bodyPr>
          <a:lstStyle/>
          <a:p>
            <a:r>
              <a:rPr lang="en-GB" sz="4000" b="1">
                <a:solidFill>
                  <a:srgbClr val="3D3935"/>
                </a:solidFill>
                <a:latin typeface="Arial"/>
                <a:cs typeface="Arial"/>
              </a:rPr>
              <a:t>HIV stigma:</a:t>
            </a:r>
            <a:r>
              <a:rPr lang="en-GB" sz="4000">
                <a:solidFill>
                  <a:srgbClr val="3D3935"/>
                </a:solidFill>
                <a:latin typeface="Arial"/>
                <a:cs typeface="Arial"/>
              </a:rPr>
              <a:t> </a:t>
            </a:r>
            <a:r>
              <a:rPr lang="en-US" sz="4000">
                <a:solidFill>
                  <a:srgbClr val="3D3935"/>
                </a:solidFill>
                <a:latin typeface="Arial"/>
                <a:cs typeface="Arial"/>
              </a:rPr>
              <a:t>When people living with HIV are judged and treated badly because of prejudice and assumptions about HIV.</a:t>
            </a:r>
            <a:endParaRPr lang="en-GB" sz="4000">
              <a:solidFill>
                <a:srgbClr val="3D3935"/>
              </a:solidFill>
              <a:latin typeface="Arial"/>
              <a:cs typeface="Arial"/>
            </a:endParaRPr>
          </a:p>
        </p:txBody>
      </p:sp>
      <p:pic>
        <p:nvPicPr>
          <p:cNvPr id="2" name="Picture 1" descr="A person with blonde hair and a pink floral dress&#10;&#10;Description automatically generated">
            <a:extLst>
              <a:ext uri="{FF2B5EF4-FFF2-40B4-BE49-F238E27FC236}">
                <a16:creationId xmlns:a16="http://schemas.microsoft.com/office/drawing/2014/main" id="{38C4B96F-DE6C-8932-70D9-47219DBE50EB}"/>
              </a:ext>
            </a:extLst>
          </p:cNvPr>
          <p:cNvPicPr>
            <a:picLocks noChangeAspect="1"/>
          </p:cNvPicPr>
          <p:nvPr/>
        </p:nvPicPr>
        <p:blipFill>
          <a:blip r:embed="rId5"/>
          <a:stretch>
            <a:fillRect/>
          </a:stretch>
        </p:blipFill>
        <p:spPr>
          <a:xfrm>
            <a:off x="2099930" y="3516773"/>
            <a:ext cx="6025116" cy="3005361"/>
          </a:xfrm>
          <a:prstGeom prst="rect">
            <a:avLst/>
          </a:prstGeom>
        </p:spPr>
      </p:pic>
    </p:spTree>
    <p:extLst>
      <p:ext uri="{BB962C8B-B14F-4D97-AF65-F5344CB8AC3E}">
        <p14:creationId xmlns:p14="http://schemas.microsoft.com/office/powerpoint/2010/main" val="29888017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2062148" y="252991"/>
            <a:ext cx="9875547" cy="1015663"/>
          </a:xfrm>
          <a:prstGeom prst="rect">
            <a:avLst/>
          </a:prstGeom>
          <a:noFill/>
        </p:spPr>
        <p:txBody>
          <a:bodyPr wrap="square" rtlCol="0">
            <a:spAutoFit/>
          </a:bodyPr>
          <a:lstStyle/>
          <a:p>
            <a:r>
              <a:rPr lang="en-GB" sz="6000" b="1" spc="-150">
                <a:solidFill>
                  <a:srgbClr val="DB291C"/>
                </a:solidFill>
                <a:latin typeface="Arial" panose="020B0604020202020204" pitchFamily="34" charset="0"/>
                <a:cs typeface="Arial" panose="020B0604020202020204" pitchFamily="34" charset="0"/>
              </a:rPr>
              <a:t>Living with HIV</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10" name="TextBox 9">
            <a:extLst>
              <a:ext uri="{FF2B5EF4-FFF2-40B4-BE49-F238E27FC236}">
                <a16:creationId xmlns:a16="http://schemas.microsoft.com/office/drawing/2014/main" id="{98137B2C-B690-A1E1-881A-445ABEFCB56B}"/>
              </a:ext>
            </a:extLst>
          </p:cNvPr>
          <p:cNvSpPr txBox="1"/>
          <p:nvPr/>
        </p:nvSpPr>
        <p:spPr>
          <a:xfrm>
            <a:off x="2062148" y="1388518"/>
            <a:ext cx="7705229" cy="6226320"/>
          </a:xfrm>
          <a:prstGeom prst="rect">
            <a:avLst/>
          </a:prstGeom>
          <a:noFill/>
        </p:spPr>
        <p:txBody>
          <a:bodyPr wrap="square" lIns="91440" tIns="45720" rIns="91440" bIns="45720" rtlCol="0" anchor="t">
            <a:spAutoFit/>
          </a:bodyPr>
          <a:lstStyle/>
          <a:p>
            <a:pPr>
              <a:lnSpc>
                <a:spcPct val="120000"/>
              </a:lnSpc>
              <a:spcAft>
                <a:spcPts val="600"/>
              </a:spcAft>
              <a:buClr>
                <a:srgbClr val="DF1A28"/>
              </a:buClr>
              <a:buSzPct val="100000"/>
            </a:pPr>
            <a:r>
              <a:rPr lang="en-US" sz="2400" b="1">
                <a:solidFill>
                  <a:srgbClr val="3D3935"/>
                </a:solidFill>
                <a:latin typeface="Arial" panose="020B0604020202020204" pitchFamily="34" charset="0"/>
                <a:cs typeface="Arial" panose="020B0604020202020204" pitchFamily="34" charset="0"/>
                <a:hlinkClick r:id="rId5"/>
              </a:rPr>
              <a:t>The 2022 Positive Voices</a:t>
            </a:r>
            <a:r>
              <a:rPr lang="en-US" sz="2400" b="1">
                <a:solidFill>
                  <a:srgbClr val="3D3935"/>
                </a:solidFill>
                <a:latin typeface="Arial" panose="020B0604020202020204" pitchFamily="34" charset="0"/>
                <a:cs typeface="Arial" panose="020B0604020202020204" pitchFamily="34" charset="0"/>
              </a:rPr>
              <a:t> survey found that: </a:t>
            </a:r>
            <a:r>
              <a:rPr lang="en-US" sz="2400">
                <a:solidFill>
                  <a:srgbClr val="3D3935"/>
                </a:solidFill>
                <a:latin typeface="Arial" panose="020B0604020202020204" pitchFamily="34" charset="0"/>
                <a:cs typeface="Arial" panose="020B0604020202020204" pitchFamily="34" charset="0"/>
              </a:rPr>
              <a:t> </a:t>
            </a:r>
          </a:p>
          <a:p>
            <a:pPr marL="342900" indent="-342900">
              <a:spcAft>
                <a:spcPts val="600"/>
              </a:spcAft>
              <a:buClr>
                <a:srgbClr val="DF1A28"/>
              </a:buClr>
              <a:buSzPct val="100000"/>
              <a:buFont typeface="Arial" panose="020B0604020202020204" pitchFamily="34" charset="0"/>
              <a:buChar char="•"/>
            </a:pPr>
            <a:r>
              <a:rPr lang="en-US" sz="2400">
                <a:solidFill>
                  <a:srgbClr val="3D3935"/>
                </a:solidFill>
                <a:latin typeface="Arial" panose="020B0604020202020204" pitchFamily="34" charset="0"/>
                <a:ea typeface="+mn-lt"/>
                <a:cs typeface="Arial" panose="020B0604020202020204" pitchFamily="34" charset="0"/>
              </a:rPr>
              <a:t>Reported stigma has improved slightly since 2017 but remains very high. Only </a:t>
            </a:r>
            <a:r>
              <a:rPr lang="en-US" sz="2400" b="1">
                <a:solidFill>
                  <a:srgbClr val="3D3935"/>
                </a:solidFill>
                <a:latin typeface="Arial" panose="020B0604020202020204" pitchFamily="34" charset="0"/>
                <a:ea typeface="+mn-lt"/>
                <a:cs typeface="Arial" panose="020B0604020202020204" pitchFamily="34" charset="0"/>
              </a:rPr>
              <a:t>1 in 8 people</a:t>
            </a:r>
            <a:r>
              <a:rPr lang="en-US" sz="2400">
                <a:solidFill>
                  <a:srgbClr val="3D3935"/>
                </a:solidFill>
                <a:latin typeface="Arial" panose="020B0604020202020204" pitchFamily="34" charset="0"/>
                <a:ea typeface="+mn-lt"/>
                <a:cs typeface="Arial" panose="020B0604020202020204" pitchFamily="34" charset="0"/>
              </a:rPr>
              <a:t> had shared their HIV status with most people in their lives.</a:t>
            </a:r>
            <a:endParaRPr lang="en-US" sz="2400">
              <a:solidFill>
                <a:srgbClr val="000000"/>
              </a:solidFill>
              <a:latin typeface="Arial" panose="020B0604020202020204" pitchFamily="34" charset="0"/>
              <a:ea typeface="+mn-lt"/>
              <a:cs typeface="Arial" panose="020B0604020202020204" pitchFamily="34" charset="0"/>
            </a:endParaRPr>
          </a:p>
          <a:p>
            <a:pPr marL="342900" indent="-342900">
              <a:spcAft>
                <a:spcPts val="600"/>
              </a:spcAft>
              <a:buClr>
                <a:srgbClr val="DF1A28"/>
              </a:buClr>
              <a:buSzPct val="100000"/>
              <a:buFont typeface="Arial" panose="020B0604020202020204" pitchFamily="34" charset="0"/>
              <a:buChar char="•"/>
            </a:pPr>
            <a:r>
              <a:rPr lang="en-US" sz="2400">
                <a:solidFill>
                  <a:srgbClr val="3D3935"/>
                </a:solidFill>
                <a:latin typeface="Arial" panose="020B0604020202020204" pitchFamily="34" charset="0"/>
                <a:ea typeface="+mn-lt"/>
                <a:cs typeface="Arial" panose="020B0604020202020204" pitchFamily="34" charset="0"/>
              </a:rPr>
              <a:t>Since 2017 there has been little change in life satisfaction and quality of life among people living with HIV. Overall, compared to the general population, </a:t>
            </a:r>
            <a:r>
              <a:rPr lang="en-US" sz="2400" b="1">
                <a:solidFill>
                  <a:srgbClr val="3D3935"/>
                </a:solidFill>
                <a:latin typeface="Arial" panose="020B0604020202020204" pitchFamily="34" charset="0"/>
                <a:ea typeface="+mn-lt"/>
                <a:cs typeface="Arial" panose="020B0604020202020204" pitchFamily="34" charset="0"/>
              </a:rPr>
              <a:t>people living with HIV continued to fare slightly worse.</a:t>
            </a:r>
            <a:r>
              <a:rPr lang="en-US" sz="2400">
                <a:solidFill>
                  <a:srgbClr val="3D3935"/>
                </a:solidFill>
                <a:latin typeface="Arial" panose="020B0604020202020204" pitchFamily="34" charset="0"/>
                <a:ea typeface="+mn-lt"/>
                <a:cs typeface="Arial" panose="020B0604020202020204" pitchFamily="34" charset="0"/>
              </a:rPr>
              <a:t> </a:t>
            </a:r>
            <a:endParaRPr lang="en-US" sz="2400">
              <a:solidFill>
                <a:srgbClr val="000000"/>
              </a:solidFill>
              <a:latin typeface="Arial" panose="020B0604020202020204" pitchFamily="34" charset="0"/>
              <a:ea typeface="+mn-lt"/>
              <a:cs typeface="Arial" panose="020B0604020202020204" pitchFamily="34" charset="0"/>
            </a:endParaRPr>
          </a:p>
          <a:p>
            <a:pPr marL="342900" indent="-342900">
              <a:spcAft>
                <a:spcPts val="600"/>
              </a:spcAft>
              <a:buClr>
                <a:srgbClr val="DF1A28"/>
              </a:buClr>
              <a:buSzPct val="100000"/>
              <a:buFont typeface="Arial" panose="020B0604020202020204" pitchFamily="34" charset="0"/>
              <a:buChar char="•"/>
            </a:pPr>
            <a:r>
              <a:rPr lang="en-US" sz="2400" b="1">
                <a:solidFill>
                  <a:srgbClr val="3D3935"/>
                </a:solidFill>
                <a:latin typeface="Arial" panose="020B0604020202020204" pitchFamily="34" charset="0"/>
                <a:ea typeface="+mn-lt"/>
                <a:cs typeface="Arial" panose="020B0604020202020204" pitchFamily="34" charset="0"/>
              </a:rPr>
              <a:t>9 in 10</a:t>
            </a:r>
            <a:r>
              <a:rPr lang="en-US" sz="2400">
                <a:solidFill>
                  <a:srgbClr val="3D3935"/>
                </a:solidFill>
                <a:latin typeface="Arial" panose="020B0604020202020204" pitchFamily="34" charset="0"/>
                <a:ea typeface="+mn-lt"/>
                <a:cs typeface="Arial" panose="020B0604020202020204" pitchFamily="34" charset="0"/>
              </a:rPr>
              <a:t> people living with HIV were aware of ‘Undetectable = </a:t>
            </a:r>
            <a:r>
              <a:rPr lang="en-US" sz="2400" err="1">
                <a:solidFill>
                  <a:srgbClr val="3D3935"/>
                </a:solidFill>
                <a:latin typeface="Arial" panose="020B0604020202020204" pitchFamily="34" charset="0"/>
                <a:ea typeface="+mn-lt"/>
                <a:cs typeface="Arial" panose="020B0604020202020204" pitchFamily="34" charset="0"/>
              </a:rPr>
              <a:t>untransmittable</a:t>
            </a:r>
            <a:r>
              <a:rPr lang="en-US" sz="2400">
                <a:solidFill>
                  <a:srgbClr val="3D3935"/>
                </a:solidFill>
                <a:latin typeface="Arial" panose="020B0604020202020204" pitchFamily="34" charset="0"/>
                <a:ea typeface="+mn-lt"/>
                <a:cs typeface="Arial" panose="020B0604020202020204" pitchFamily="34" charset="0"/>
              </a:rPr>
              <a:t>’ (U=U) however </a:t>
            </a:r>
            <a:br>
              <a:rPr lang="en-US" sz="2400">
                <a:solidFill>
                  <a:srgbClr val="3D3935"/>
                </a:solidFill>
                <a:latin typeface="Arial" panose="020B0604020202020204" pitchFamily="34" charset="0"/>
                <a:ea typeface="+mn-lt"/>
                <a:cs typeface="Arial" panose="020B0604020202020204" pitchFamily="34" charset="0"/>
              </a:rPr>
            </a:br>
            <a:r>
              <a:rPr lang="en-US" sz="2400">
                <a:solidFill>
                  <a:srgbClr val="3D3935"/>
                </a:solidFill>
                <a:latin typeface="Arial" panose="020B0604020202020204" pitchFamily="34" charset="0"/>
                <a:ea typeface="+mn-lt"/>
                <a:cs typeface="Arial" panose="020B0604020202020204" pitchFamily="34" charset="0"/>
              </a:rPr>
              <a:t>only </a:t>
            </a:r>
            <a:r>
              <a:rPr lang="en-US" sz="2400" b="1">
                <a:solidFill>
                  <a:srgbClr val="3D3935"/>
                </a:solidFill>
                <a:latin typeface="Arial" panose="020B0604020202020204" pitchFamily="34" charset="0"/>
                <a:ea typeface="+mn-lt"/>
                <a:cs typeface="Arial" panose="020B0604020202020204" pitchFamily="34" charset="0"/>
              </a:rPr>
              <a:t>6 in 10</a:t>
            </a:r>
            <a:r>
              <a:rPr lang="en-US" sz="2400">
                <a:solidFill>
                  <a:srgbClr val="3D3935"/>
                </a:solidFill>
                <a:latin typeface="Arial" panose="020B0604020202020204" pitchFamily="34" charset="0"/>
                <a:ea typeface="+mn-lt"/>
                <a:cs typeface="Arial" panose="020B0604020202020204" pitchFamily="34" charset="0"/>
              </a:rPr>
              <a:t> believed strongly in the concept.  </a:t>
            </a:r>
            <a:endParaRPr lang="en-US" sz="2400">
              <a:latin typeface="Arial" panose="020B0604020202020204" pitchFamily="34" charset="0"/>
              <a:ea typeface="+mn-lt"/>
              <a:cs typeface="Arial" panose="020B0604020202020204" pitchFamily="34" charset="0"/>
            </a:endParaRPr>
          </a:p>
          <a:p>
            <a:pPr marL="342900" indent="-342900">
              <a:lnSpc>
                <a:spcPct val="120000"/>
              </a:lnSpc>
              <a:spcAft>
                <a:spcPts val="600"/>
              </a:spcAft>
              <a:buClr>
                <a:srgbClr val="DF1A28"/>
              </a:buClr>
              <a:buSzPct val="100000"/>
              <a:buFont typeface="Wingdings"/>
              <a:buChar char="Ø"/>
            </a:pPr>
            <a:endParaRPr lang="en-US" sz="2400">
              <a:solidFill>
                <a:srgbClr val="3D3935"/>
              </a:solidFill>
              <a:latin typeface="Arial" panose="020B0604020202020204" pitchFamily="34" charset="0"/>
              <a:ea typeface="+mn-lt"/>
              <a:cs typeface="Arial" panose="020B0604020202020204" pitchFamily="34" charset="0"/>
            </a:endParaRPr>
          </a:p>
          <a:p>
            <a:pPr marL="342900" indent="-342900">
              <a:lnSpc>
                <a:spcPct val="120000"/>
              </a:lnSpc>
              <a:spcAft>
                <a:spcPts val="600"/>
              </a:spcAft>
              <a:buClr>
                <a:srgbClr val="DF1A28"/>
              </a:buClr>
              <a:buSzPct val="100000"/>
              <a:buFont typeface="Wingdings"/>
              <a:buChar char="Ø"/>
            </a:pPr>
            <a:endParaRPr lang="en-US" sz="2500">
              <a:solidFill>
                <a:srgbClr val="3D3935"/>
              </a:solidFill>
              <a:ea typeface="+mn-lt"/>
              <a:cs typeface="+mn-lt"/>
            </a:endParaRPr>
          </a:p>
        </p:txBody>
      </p:sp>
      <p:pic>
        <p:nvPicPr>
          <p:cNvPr id="3" name="Picture 2" descr="A person holding a megaphone&#10;&#10;Description automatically generated">
            <a:extLst>
              <a:ext uri="{FF2B5EF4-FFF2-40B4-BE49-F238E27FC236}">
                <a16:creationId xmlns:a16="http://schemas.microsoft.com/office/drawing/2014/main" id="{20945F2E-AB99-05B1-4183-DE219A9C123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33328" y="730492"/>
            <a:ext cx="2858672" cy="4288008"/>
          </a:xfrm>
          <a:prstGeom prst="rect">
            <a:avLst/>
          </a:prstGeom>
        </p:spPr>
      </p:pic>
    </p:spTree>
    <p:extLst>
      <p:ext uri="{BB962C8B-B14F-4D97-AF65-F5344CB8AC3E}">
        <p14:creationId xmlns:p14="http://schemas.microsoft.com/office/powerpoint/2010/main" val="6145754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378689"/>
            <a:ext cx="10082525" cy="923330"/>
          </a:xfrm>
          <a:prstGeom prst="rect">
            <a:avLst/>
          </a:prstGeom>
          <a:noFill/>
        </p:spPr>
        <p:txBody>
          <a:bodyPr wrap="square" rtlCol="0">
            <a:spAutoFit/>
          </a:bodyPr>
          <a:lstStyle/>
          <a:p>
            <a:r>
              <a:rPr lang="en-US" sz="5400" b="1" spc="-150">
                <a:solidFill>
                  <a:srgbClr val="DB291C"/>
                </a:solidFill>
                <a:latin typeface="Arial" panose="020B0604020202020204" pitchFamily="34" charset="0"/>
                <a:cs typeface="Arial" panose="020B0604020202020204" pitchFamily="34" charset="0"/>
              </a:rPr>
              <a:t>How National AIDS Trust helps</a:t>
            </a:r>
            <a:endParaRPr lang="en-GB" sz="5400" b="1" spc="-150">
              <a:solidFill>
                <a:srgbClr val="DB291C"/>
              </a:solidFill>
              <a:latin typeface="Arial" panose="020B0604020202020204" pitchFamily="34" charset="0"/>
              <a:cs typeface="Arial" panose="020B0604020202020204" pitchFamily="34" charset="0"/>
            </a:endParaRP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3" name="TextBox 1">
            <a:extLst>
              <a:ext uri="{FF2B5EF4-FFF2-40B4-BE49-F238E27FC236}">
                <a16:creationId xmlns:a16="http://schemas.microsoft.com/office/drawing/2014/main" id="{1AE1418E-25CC-7949-4ACE-C85CA6F21E1B}"/>
              </a:ext>
            </a:extLst>
          </p:cNvPr>
          <p:cNvSpPr txBox="1"/>
          <p:nvPr/>
        </p:nvSpPr>
        <p:spPr>
          <a:xfrm>
            <a:off x="1904762" y="1301983"/>
            <a:ext cx="7147798" cy="667464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20000"/>
              </a:lnSpc>
              <a:spcAft>
                <a:spcPts val="600"/>
              </a:spcAft>
              <a:buClr>
                <a:srgbClr val="DF1A28"/>
              </a:buClr>
              <a:buSzPct val="100000"/>
              <a:buFont typeface="Arial" panose="020B0604020202020204" pitchFamily="34" charset="0"/>
              <a:buChar char="•"/>
            </a:pPr>
            <a:r>
              <a:rPr lang="en-GB" sz="2600">
                <a:latin typeface="Arial"/>
                <a:cs typeface="Arial"/>
              </a:rPr>
              <a:t>Supporting and advocating for people who have been discriminated against.</a:t>
            </a:r>
          </a:p>
          <a:p>
            <a:pPr marL="457200" indent="-457200">
              <a:lnSpc>
                <a:spcPct val="120000"/>
              </a:lnSpc>
              <a:spcAft>
                <a:spcPts val="600"/>
              </a:spcAft>
              <a:buClr>
                <a:srgbClr val="DF1A28"/>
              </a:buClr>
              <a:buSzPct val="100000"/>
              <a:buFont typeface="Arial" panose="020B0604020202020204" pitchFamily="34" charset="0"/>
              <a:buChar char="•"/>
            </a:pPr>
            <a:r>
              <a:rPr lang="en-GB" sz="2600">
                <a:latin typeface="Arial"/>
                <a:cs typeface="Arial"/>
              </a:rPr>
              <a:t>Working to end new HIV transmissions by 2030, through increase in education, prevention, testing and treatment. </a:t>
            </a:r>
            <a:endParaRPr lang="en-US">
              <a:ea typeface="Calibri" panose="020F0502020204030204"/>
              <a:cs typeface="Calibri" panose="020F0502020204030204"/>
            </a:endParaRPr>
          </a:p>
          <a:p>
            <a:pPr marL="457200" indent="-457200">
              <a:lnSpc>
                <a:spcPct val="120000"/>
              </a:lnSpc>
              <a:spcAft>
                <a:spcPts val="600"/>
              </a:spcAft>
              <a:buClr>
                <a:srgbClr val="DF1A28"/>
              </a:buClr>
              <a:buSzPct val="100000"/>
              <a:buFont typeface="Arial" panose="020B0604020202020204" pitchFamily="34" charset="0"/>
              <a:buChar char="•"/>
            </a:pPr>
            <a:r>
              <a:rPr lang="en-US" sz="2600">
                <a:latin typeface="Arial"/>
                <a:cs typeface="Arial"/>
              </a:rPr>
              <a:t>Bringing together people living with HIV, politicians and other stakeholders to defend rights, change laws, policies and practices.</a:t>
            </a:r>
          </a:p>
          <a:p>
            <a:pPr marL="457200" indent="-457200">
              <a:lnSpc>
                <a:spcPct val="120000"/>
              </a:lnSpc>
              <a:spcAft>
                <a:spcPts val="600"/>
              </a:spcAft>
              <a:buClr>
                <a:srgbClr val="DF1A28"/>
              </a:buClr>
              <a:buSzPct val="100000"/>
              <a:buFont typeface="Arial" panose="020B0604020202020204" pitchFamily="34" charset="0"/>
              <a:buChar char="•"/>
            </a:pPr>
            <a:r>
              <a:rPr lang="en-GB" sz="2600">
                <a:latin typeface="Arial"/>
                <a:cs typeface="Arial"/>
              </a:rPr>
              <a:t>Researching, creating resources, making recommendations for and influencing change.</a:t>
            </a:r>
          </a:p>
          <a:p>
            <a:pPr marL="457200" indent="-457200">
              <a:lnSpc>
                <a:spcPct val="120000"/>
              </a:lnSpc>
              <a:spcAft>
                <a:spcPts val="600"/>
              </a:spcAft>
              <a:buClr>
                <a:srgbClr val="DF1A28"/>
              </a:buClr>
              <a:buSzPct val="100000"/>
              <a:buFont typeface="Arial" panose="020B0604020202020204" pitchFamily="34" charset="0"/>
              <a:buChar char="•"/>
            </a:pPr>
            <a:endParaRPr lang="en-US" sz="2600">
              <a:latin typeface="Arial" panose="020B0604020202020204" pitchFamily="34" charset="0"/>
              <a:cs typeface="Arial" panose="020B0604020202020204" pitchFamily="34" charset="0"/>
            </a:endParaRPr>
          </a:p>
          <a:p>
            <a:pPr marL="457200" indent="-457200">
              <a:lnSpc>
                <a:spcPct val="120000"/>
              </a:lnSpc>
              <a:spcAft>
                <a:spcPts val="600"/>
              </a:spcAft>
              <a:buClr>
                <a:srgbClr val="DF1A28"/>
              </a:buClr>
              <a:buSzPct val="100000"/>
              <a:buFont typeface="Arial" panose="020B0604020202020204" pitchFamily="34" charset="0"/>
              <a:buChar char="•"/>
            </a:pPr>
            <a:endParaRPr lang="en-GB" sz="2600">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DC1D0314-587A-B984-D159-23609151F41F}"/>
              </a:ext>
            </a:extLst>
          </p:cNvPr>
          <p:cNvPicPr>
            <a:picLocks noChangeAspect="1"/>
          </p:cNvPicPr>
          <p:nvPr/>
        </p:nvPicPr>
        <p:blipFill>
          <a:blip r:embed="rId4"/>
          <a:srcRect t="25041" r="-215"/>
          <a:stretch>
            <a:fillRect/>
          </a:stretch>
        </p:blipFill>
        <p:spPr>
          <a:xfrm>
            <a:off x="9057033" y="1717342"/>
            <a:ext cx="2923781" cy="2920922"/>
          </a:xfrm>
          <a:prstGeom prst="rect">
            <a:avLst/>
          </a:prstGeom>
        </p:spPr>
      </p:pic>
    </p:spTree>
    <p:extLst>
      <p:ext uri="{BB962C8B-B14F-4D97-AF65-F5344CB8AC3E}">
        <p14:creationId xmlns:p14="http://schemas.microsoft.com/office/powerpoint/2010/main" val="32889895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46DF6-BFE8-1191-6FA4-7A20DDE0D50C}"/>
            </a:ext>
          </a:extLst>
        </p:cNvPr>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69E747FF-E097-FE98-5A41-EE1A5A4B14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B4E81B22-B000-289B-13F2-065B5EF6B6CA}"/>
              </a:ext>
            </a:extLst>
          </p:cNvPr>
          <p:cNvSpPr txBox="1"/>
          <p:nvPr/>
        </p:nvSpPr>
        <p:spPr>
          <a:xfrm>
            <a:off x="1904762" y="378689"/>
            <a:ext cx="10082525" cy="923330"/>
          </a:xfrm>
          <a:prstGeom prst="rect">
            <a:avLst/>
          </a:prstGeom>
          <a:noFill/>
        </p:spPr>
        <p:txBody>
          <a:bodyPr wrap="square" lIns="91440" tIns="45720" rIns="91440" bIns="45720" rtlCol="0" anchor="t">
            <a:spAutoFit/>
          </a:bodyPr>
          <a:lstStyle/>
          <a:p>
            <a:r>
              <a:rPr lang="en-US" sz="5400" b="1" spc="-150" dirty="0">
                <a:solidFill>
                  <a:srgbClr val="DB291C"/>
                </a:solidFill>
                <a:latin typeface="Arial"/>
                <a:cs typeface="Arial"/>
              </a:rPr>
              <a:t>National AIDS Trust's impact</a:t>
            </a:r>
            <a:endParaRPr lang="en-GB" sz="5400" b="1" spc="-150" dirty="0">
              <a:solidFill>
                <a:srgbClr val="DB291C"/>
              </a:solidFill>
              <a:latin typeface="Arial" panose="020B0604020202020204" pitchFamily="34" charset="0"/>
              <a:cs typeface="Arial" panose="020B0604020202020204" pitchFamily="34" charset="0"/>
            </a:endParaRPr>
          </a:p>
        </p:txBody>
      </p:sp>
      <p:pic>
        <p:nvPicPr>
          <p:cNvPr id="6" name="Picture 5" descr="A picture containing drawing, glass&#10;&#10;Description automatically generated">
            <a:extLst>
              <a:ext uri="{FF2B5EF4-FFF2-40B4-BE49-F238E27FC236}">
                <a16:creationId xmlns:a16="http://schemas.microsoft.com/office/drawing/2014/main" id="{0ED9A5DB-CB1F-75A3-8D61-6AA0659CB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3" name="TextBox 1">
            <a:extLst>
              <a:ext uri="{FF2B5EF4-FFF2-40B4-BE49-F238E27FC236}">
                <a16:creationId xmlns:a16="http://schemas.microsoft.com/office/drawing/2014/main" id="{A006A4F0-F602-13B1-D2E8-877349C94771}"/>
              </a:ext>
            </a:extLst>
          </p:cNvPr>
          <p:cNvSpPr txBox="1"/>
          <p:nvPr/>
        </p:nvSpPr>
        <p:spPr>
          <a:xfrm>
            <a:off x="1904762" y="1301983"/>
            <a:ext cx="7147798" cy="532453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buClr>
                <a:srgbClr val="DF1A28"/>
              </a:buClr>
              <a:buSzPct val="100000"/>
            </a:pPr>
            <a:r>
              <a:rPr lang="en-US" sz="2000" b="1" dirty="0">
                <a:latin typeface="Arial"/>
                <a:ea typeface="+mn-lt"/>
                <a:cs typeface="Arial"/>
              </a:rPr>
              <a:t>We have ensured:</a:t>
            </a:r>
            <a:endParaRPr lang="en-US" sz="2000" b="1">
              <a:latin typeface="Arial"/>
              <a:ea typeface="Calibri"/>
              <a:cs typeface="Arial"/>
            </a:endParaRPr>
          </a:p>
          <a:p>
            <a:endParaRPr lang="en-US" sz="2000" dirty="0">
              <a:latin typeface="Arial"/>
              <a:ea typeface="+mn-lt"/>
              <a:cs typeface="Arial"/>
            </a:endParaRPr>
          </a:p>
          <a:p>
            <a:pPr marL="342900" indent="-342900">
              <a:buClr>
                <a:srgbClr val="DF1A28"/>
              </a:buClr>
              <a:buSzPct val="100000"/>
              <a:buFont typeface="Arial"/>
              <a:buChar char="•"/>
            </a:pPr>
            <a:r>
              <a:rPr lang="en-US" sz="2000" dirty="0">
                <a:latin typeface="Arial"/>
                <a:ea typeface="+mn-lt"/>
                <a:cs typeface="Arial"/>
              </a:rPr>
              <a:t>PrEP, the HIV prevention pill is available free on the NHS.</a:t>
            </a:r>
            <a:endParaRPr lang="en-US" sz="2000" dirty="0">
              <a:latin typeface="Arial"/>
              <a:ea typeface="Calibri"/>
              <a:cs typeface="Arial"/>
            </a:endParaRPr>
          </a:p>
          <a:p>
            <a:pPr marL="342900" indent="-342900">
              <a:buClr>
                <a:srgbClr val="DF1A28"/>
              </a:buClr>
              <a:buSzPct val="100000"/>
              <a:buFont typeface="Arial"/>
              <a:buChar char="•"/>
            </a:pPr>
            <a:endParaRPr lang="en-US" sz="2000" dirty="0">
              <a:latin typeface="Arial"/>
              <a:ea typeface="+mn-lt"/>
              <a:cs typeface="Arial"/>
            </a:endParaRPr>
          </a:p>
          <a:p>
            <a:pPr marL="342900" indent="-342900">
              <a:buClr>
                <a:srgbClr val="DF1A28"/>
              </a:buClr>
              <a:buSzPct val="100000"/>
              <a:buFont typeface="Arial"/>
              <a:buChar char="•"/>
            </a:pPr>
            <a:r>
              <a:rPr lang="en-US" sz="2000" dirty="0">
                <a:latin typeface="Arial"/>
                <a:ea typeface="+mn-lt"/>
                <a:cs typeface="Arial"/>
              </a:rPr>
              <a:t>Opt-out testing is now taking place in over 85 hospital emergency departments, which is proving </a:t>
            </a:r>
            <a:r>
              <a:rPr lang="en-US" sz="2000">
                <a:latin typeface="Arial"/>
                <a:ea typeface="+mn-lt"/>
                <a:cs typeface="Arial"/>
              </a:rPr>
              <a:t>highly successful in diagnosing new HIV cases.</a:t>
            </a:r>
            <a:br>
              <a:rPr lang="en-US" sz="2000" dirty="0">
                <a:latin typeface="Arial"/>
                <a:ea typeface="+mn-lt"/>
                <a:cs typeface="Arial"/>
              </a:rPr>
            </a:br>
            <a:endParaRPr lang="en-US" sz="2000" dirty="0">
              <a:latin typeface="Arial"/>
              <a:ea typeface="+mn-lt"/>
              <a:cs typeface="Arial"/>
            </a:endParaRPr>
          </a:p>
          <a:p>
            <a:pPr marL="342900" indent="-342900">
              <a:buClr>
                <a:srgbClr val="DF1A28"/>
              </a:buClr>
              <a:buSzPct val="100000"/>
              <a:buFont typeface="Arial"/>
              <a:buChar char="•"/>
            </a:pPr>
            <a:r>
              <a:rPr lang="en-US" sz="2000">
                <a:latin typeface="Arial"/>
                <a:ea typeface="+mn-lt"/>
                <a:cs typeface="Arial"/>
              </a:rPr>
              <a:t>HIV is </a:t>
            </a:r>
            <a:r>
              <a:rPr lang="en-US" sz="2000" err="1">
                <a:latin typeface="Arial"/>
                <a:ea typeface="+mn-lt"/>
                <a:cs typeface="Arial"/>
              </a:rPr>
              <a:t>recognised</a:t>
            </a:r>
            <a:r>
              <a:rPr lang="en-US" sz="2000" dirty="0">
                <a:latin typeface="Arial"/>
                <a:ea typeface="+mn-lt"/>
                <a:cs typeface="Arial"/>
              </a:rPr>
              <a:t> as a disability, giving people a host of </a:t>
            </a:r>
            <a:r>
              <a:rPr lang="en-US" sz="2000">
                <a:latin typeface="Arial"/>
                <a:ea typeface="+mn-lt"/>
                <a:cs typeface="Arial"/>
              </a:rPr>
              <a:t>legal protections from the moment of diagnosis.</a:t>
            </a:r>
            <a:br>
              <a:rPr lang="en-US" sz="2000" dirty="0">
                <a:latin typeface="Arial"/>
                <a:ea typeface="+mn-lt"/>
                <a:cs typeface="Arial"/>
              </a:rPr>
            </a:br>
            <a:endParaRPr lang="en-US" sz="2000">
              <a:latin typeface="Arial"/>
              <a:ea typeface="Calibri"/>
              <a:cs typeface="Arial"/>
            </a:endParaRPr>
          </a:p>
          <a:p>
            <a:pPr marL="342900" indent="-342900">
              <a:buClr>
                <a:srgbClr val="DF1A28"/>
              </a:buClr>
              <a:buSzPct val="100000"/>
              <a:buFont typeface="Arial"/>
              <a:buChar char="•"/>
            </a:pPr>
            <a:r>
              <a:rPr lang="en-US" sz="2000">
                <a:latin typeface="Arial"/>
                <a:ea typeface="+mn-lt"/>
                <a:cs typeface="Arial"/>
              </a:rPr>
              <a:t>Pre-employment questionnaires were made illegal– </a:t>
            </a:r>
            <a:r>
              <a:rPr lang="en-US" sz="2000" dirty="0">
                <a:latin typeface="Arial"/>
                <a:ea typeface="+mn-lt"/>
                <a:cs typeface="Arial"/>
              </a:rPr>
              <a:t>so employers can’t decide whether to offer someone a </a:t>
            </a:r>
            <a:r>
              <a:rPr lang="en-US" sz="2000">
                <a:latin typeface="Arial"/>
                <a:ea typeface="+mn-lt"/>
                <a:cs typeface="Arial"/>
              </a:rPr>
              <a:t>job based on HIV status.</a:t>
            </a:r>
            <a:br>
              <a:rPr lang="en-US" sz="2000" dirty="0">
                <a:latin typeface="Arial"/>
                <a:ea typeface="+mn-lt"/>
                <a:cs typeface="Arial"/>
              </a:rPr>
            </a:br>
            <a:endParaRPr lang="en-US" sz="2000" dirty="0">
              <a:latin typeface="Arial"/>
              <a:ea typeface="Calibri"/>
              <a:cs typeface="Arial"/>
            </a:endParaRPr>
          </a:p>
          <a:p>
            <a:pPr marL="342900" indent="-342900">
              <a:buClr>
                <a:srgbClr val="DF1A28"/>
              </a:buClr>
              <a:buSzPct val="100000"/>
              <a:buFont typeface="Arial"/>
              <a:buChar char="•"/>
            </a:pPr>
            <a:r>
              <a:rPr lang="en-US" sz="2000">
                <a:latin typeface="Arial"/>
                <a:ea typeface="+mn-lt"/>
                <a:cs typeface="Arial"/>
              </a:rPr>
              <a:t>More new mothers can access free formula milk to avoid HIV </a:t>
            </a:r>
            <a:r>
              <a:rPr lang="en-US" sz="2000" dirty="0">
                <a:latin typeface="Arial"/>
                <a:ea typeface="+mn-lt"/>
                <a:cs typeface="Arial"/>
              </a:rPr>
              <a:t>transmission.</a:t>
            </a:r>
          </a:p>
        </p:txBody>
      </p:sp>
      <p:pic>
        <p:nvPicPr>
          <p:cNvPr id="4" name="Picture 3">
            <a:extLst>
              <a:ext uri="{FF2B5EF4-FFF2-40B4-BE49-F238E27FC236}">
                <a16:creationId xmlns:a16="http://schemas.microsoft.com/office/drawing/2014/main" id="{529524CD-7353-9AC9-34BE-4D811809859C}"/>
              </a:ext>
            </a:extLst>
          </p:cNvPr>
          <p:cNvPicPr>
            <a:picLocks noChangeAspect="1"/>
          </p:cNvPicPr>
          <p:nvPr/>
        </p:nvPicPr>
        <p:blipFill>
          <a:blip r:embed="rId4"/>
          <a:srcRect t="25041" r="-215"/>
          <a:stretch>
            <a:fillRect/>
          </a:stretch>
        </p:blipFill>
        <p:spPr>
          <a:xfrm>
            <a:off x="9057033" y="1717342"/>
            <a:ext cx="2923781" cy="2920922"/>
          </a:xfrm>
          <a:prstGeom prst="rect">
            <a:avLst/>
          </a:prstGeom>
        </p:spPr>
      </p:pic>
    </p:spTree>
    <p:extLst>
      <p:ext uri="{BB962C8B-B14F-4D97-AF65-F5344CB8AC3E}">
        <p14:creationId xmlns:p14="http://schemas.microsoft.com/office/powerpoint/2010/main" val="687033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47258E82-8474-396F-DB62-B1080B8F075C}"/>
              </a:ext>
            </a:extLst>
          </p:cNvPr>
          <p:cNvSpPr txBox="1"/>
          <p:nvPr/>
        </p:nvSpPr>
        <p:spPr>
          <a:xfrm>
            <a:off x="1904762" y="2202283"/>
            <a:ext cx="5684758" cy="501233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20000"/>
              </a:lnSpc>
              <a:spcAft>
                <a:spcPts val="600"/>
              </a:spcAft>
              <a:buClr>
                <a:srgbClr val="DF1A28"/>
              </a:buClr>
              <a:buSzPct val="100000"/>
              <a:buFont typeface="Arial"/>
              <a:buChar char="•"/>
            </a:pPr>
            <a:r>
              <a:rPr lang="en-GB" sz="2400" dirty="0">
                <a:latin typeface="Arial"/>
                <a:cs typeface="Arial"/>
                <a:hlinkClick r:id="rId3"/>
              </a:rPr>
              <a:t>Challenge</a:t>
            </a:r>
            <a:r>
              <a:rPr lang="en-GB" sz="2400">
                <a:latin typeface="Arial"/>
                <a:cs typeface="Arial"/>
              </a:rPr>
              <a:t> HIV stigma online and in person</a:t>
            </a:r>
            <a:endParaRPr lang="en-GB" sz="2400">
              <a:solidFill>
                <a:srgbClr val="3D3935"/>
              </a:solidFill>
              <a:latin typeface="Arial"/>
              <a:cs typeface="Arial"/>
            </a:endParaRPr>
          </a:p>
          <a:p>
            <a:pPr marL="457200" indent="-457200">
              <a:lnSpc>
                <a:spcPct val="120000"/>
              </a:lnSpc>
              <a:spcAft>
                <a:spcPts val="600"/>
              </a:spcAft>
              <a:buClr>
                <a:srgbClr val="DF1A28"/>
              </a:buClr>
              <a:buSzPct val="100000"/>
              <a:buFont typeface="Arial" panose="020B0604020202020204" pitchFamily="34" charset="0"/>
              <a:buChar char="•"/>
            </a:pPr>
            <a:r>
              <a:rPr lang="en-GB" sz="2400">
                <a:latin typeface="Arial"/>
                <a:cs typeface="Arial"/>
              </a:rPr>
              <a:t>Organise a </a:t>
            </a:r>
            <a:r>
              <a:rPr lang="en-GB" sz="2400" dirty="0">
                <a:latin typeface="Arial"/>
                <a:cs typeface="Arial"/>
                <a:hlinkClick r:id="rId4"/>
              </a:rPr>
              <a:t>fundraiser</a:t>
            </a:r>
            <a:r>
              <a:rPr lang="en-GB" sz="2400">
                <a:latin typeface="Arial"/>
                <a:cs typeface="Arial"/>
              </a:rPr>
              <a:t> for National AIDS Trust</a:t>
            </a:r>
          </a:p>
          <a:p>
            <a:pPr marL="457200" indent="-457200">
              <a:lnSpc>
                <a:spcPct val="120000"/>
              </a:lnSpc>
              <a:spcAft>
                <a:spcPts val="600"/>
              </a:spcAft>
              <a:buClr>
                <a:srgbClr val="DF1A28"/>
              </a:buClr>
              <a:buSzPct val="100000"/>
              <a:buFont typeface="Arial" panose="020B0604020202020204" pitchFamily="34" charset="0"/>
              <a:buChar char="•"/>
            </a:pPr>
            <a:r>
              <a:rPr lang="en-GB" sz="2400">
                <a:latin typeface="Arial"/>
                <a:cs typeface="Arial"/>
              </a:rPr>
              <a:t>Sign up for the </a:t>
            </a:r>
            <a:r>
              <a:rPr lang="en-GB" sz="2400" dirty="0">
                <a:latin typeface="Arial"/>
                <a:cs typeface="Arial"/>
                <a:hlinkClick r:id="rId5"/>
              </a:rPr>
              <a:t>newsletter</a:t>
            </a:r>
            <a:r>
              <a:rPr lang="en-GB" sz="2400" dirty="0">
                <a:latin typeface="Arial"/>
                <a:cs typeface="Arial"/>
              </a:rPr>
              <a:t> </a:t>
            </a:r>
          </a:p>
          <a:p>
            <a:pPr marL="457200" indent="-457200">
              <a:lnSpc>
                <a:spcPct val="120000"/>
              </a:lnSpc>
              <a:spcAft>
                <a:spcPts val="600"/>
              </a:spcAft>
              <a:buClr>
                <a:srgbClr val="DF1A28"/>
              </a:buClr>
              <a:buSzPct val="100000"/>
              <a:buFont typeface="Arial" panose="020B0604020202020204" pitchFamily="34" charset="0"/>
              <a:buChar char="•"/>
            </a:pPr>
            <a:r>
              <a:rPr lang="en-GB" sz="2400">
                <a:latin typeface="Arial"/>
                <a:cs typeface="Arial"/>
              </a:rPr>
              <a:t>Share </a:t>
            </a:r>
            <a:r>
              <a:rPr lang="en-GB" sz="2400" dirty="0">
                <a:latin typeface="Arial"/>
                <a:cs typeface="Arial"/>
                <a:hlinkClick r:id="rId6"/>
              </a:rPr>
              <a:t>HIV information resources</a:t>
            </a:r>
            <a:r>
              <a:rPr lang="en-GB" sz="2400">
                <a:latin typeface="Arial"/>
                <a:cs typeface="Arial"/>
              </a:rPr>
              <a:t> and our </a:t>
            </a:r>
            <a:r>
              <a:rPr lang="en-GB" sz="2400" dirty="0">
                <a:latin typeface="Arial"/>
                <a:cs typeface="Arial"/>
              </a:rPr>
              <a:t>campaigns</a:t>
            </a:r>
          </a:p>
          <a:p>
            <a:pPr marL="457200" indent="-457200">
              <a:lnSpc>
                <a:spcPct val="120000"/>
              </a:lnSpc>
              <a:spcAft>
                <a:spcPts val="600"/>
              </a:spcAft>
              <a:buClr>
                <a:srgbClr val="DF1A28"/>
              </a:buClr>
              <a:buSzPct val="100000"/>
              <a:buFont typeface="Arial" panose="020B0604020202020204" pitchFamily="34" charset="0"/>
              <a:buChar char="•"/>
            </a:pPr>
            <a:r>
              <a:rPr lang="en-GB" sz="2400" dirty="0">
                <a:latin typeface="Arial"/>
                <a:cs typeface="Arial"/>
                <a:hlinkClick r:id="rId7"/>
              </a:rPr>
              <a:t>Donate</a:t>
            </a:r>
            <a:r>
              <a:rPr lang="en-GB" sz="2400">
                <a:latin typeface="Arial"/>
                <a:cs typeface="Arial"/>
              </a:rPr>
              <a:t> to National AIDS Trust</a:t>
            </a:r>
          </a:p>
          <a:p>
            <a:pPr marL="457200" indent="-457200">
              <a:lnSpc>
                <a:spcPct val="120000"/>
              </a:lnSpc>
              <a:spcAft>
                <a:spcPts val="600"/>
              </a:spcAft>
              <a:buClr>
                <a:srgbClr val="DF1A28"/>
              </a:buClr>
              <a:buSzPct val="100000"/>
              <a:buFont typeface="Arial" panose="020B0604020202020204" pitchFamily="34" charset="0"/>
              <a:buChar char="•"/>
            </a:pPr>
            <a:r>
              <a:rPr lang="en-GB" sz="2400" dirty="0">
                <a:solidFill>
                  <a:srgbClr val="000000"/>
                </a:solidFill>
                <a:latin typeface="Arial"/>
                <a:cs typeface="Arial"/>
                <a:hlinkClick r:id="rId8"/>
              </a:rPr>
              <a:t>Volunteer</a:t>
            </a:r>
            <a:r>
              <a:rPr lang="en-GB" sz="2400">
                <a:solidFill>
                  <a:srgbClr val="000000"/>
                </a:solidFill>
                <a:latin typeface="Arial"/>
                <a:cs typeface="Arial"/>
              </a:rPr>
              <a:t> for us</a:t>
            </a:r>
            <a:endParaRPr lang="en-GB" sz="2400">
              <a:solidFill>
                <a:srgbClr val="000000"/>
              </a:solidFill>
              <a:latin typeface="Arial" panose="020B0604020202020204" pitchFamily="34" charset="0"/>
              <a:cs typeface="Arial" panose="020B0604020202020204" pitchFamily="34" charset="0"/>
            </a:endParaRPr>
          </a:p>
          <a:p>
            <a:pPr marL="457200" indent="-457200">
              <a:lnSpc>
                <a:spcPct val="120000"/>
              </a:lnSpc>
              <a:spcAft>
                <a:spcPts val="600"/>
              </a:spcAft>
              <a:buClr>
                <a:srgbClr val="DF1A28"/>
              </a:buClr>
              <a:buSzPct val="100000"/>
              <a:buFont typeface="Arial" panose="020B0604020202020204" pitchFamily="34" charset="0"/>
              <a:buChar char="•"/>
            </a:pPr>
            <a:endParaRPr lang="en-GB" sz="2800">
              <a:solidFill>
                <a:srgbClr val="3D3935"/>
              </a:solidFill>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991E6AD4-62B4-475B-8687-E02DBD28EAA6}"/>
              </a:ext>
            </a:extLst>
          </p:cNvPr>
          <p:cNvSpPr txBox="1"/>
          <p:nvPr/>
        </p:nvSpPr>
        <p:spPr>
          <a:xfrm>
            <a:off x="1904762" y="355624"/>
            <a:ext cx="6644051" cy="1846659"/>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How you can support this World AIDS Day </a:t>
            </a:r>
            <a:br>
              <a:rPr lang="en-US" sz="3800" b="1" spc="-150">
                <a:solidFill>
                  <a:srgbClr val="DB291C"/>
                </a:solidFill>
                <a:latin typeface="Arial"/>
                <a:cs typeface="Arial"/>
              </a:rPr>
            </a:br>
            <a:r>
              <a:rPr lang="en-US" sz="3800" b="1" spc="-150">
                <a:solidFill>
                  <a:srgbClr val="DB291C"/>
                </a:solidFill>
                <a:latin typeface="Arial"/>
                <a:cs typeface="Arial"/>
              </a:rPr>
              <a:t>and beyond!</a:t>
            </a:r>
            <a:endParaRPr lang="en-GB" sz="3800" b="1" spc="-150">
              <a:solidFill>
                <a:srgbClr val="DB291C"/>
              </a:solidFill>
              <a:latin typeface="Arial"/>
              <a:cs typeface="Arial"/>
            </a:endParaRPr>
          </a:p>
        </p:txBody>
      </p:sp>
      <p:pic>
        <p:nvPicPr>
          <p:cNvPr id="5" name="Picture 4">
            <a:extLst>
              <a:ext uri="{FF2B5EF4-FFF2-40B4-BE49-F238E27FC236}">
                <a16:creationId xmlns:a16="http://schemas.microsoft.com/office/drawing/2014/main" id="{637143CD-62B6-4CF3-4EBD-71F708695167}"/>
              </a:ext>
            </a:extLst>
          </p:cNvPr>
          <p:cNvPicPr>
            <a:picLocks noChangeAspect="1"/>
          </p:cNvPicPr>
          <p:nvPr/>
        </p:nvPicPr>
        <p:blipFill>
          <a:blip r:embed="rId9"/>
          <a:stretch>
            <a:fillRect/>
          </a:stretch>
        </p:blipFill>
        <p:spPr>
          <a:xfrm>
            <a:off x="7604820" y="373546"/>
            <a:ext cx="4430911" cy="6196634"/>
          </a:xfrm>
          <a:prstGeom prst="rect">
            <a:avLst/>
          </a:prstGeom>
        </p:spPr>
      </p:pic>
    </p:spTree>
    <p:extLst>
      <p:ext uri="{BB962C8B-B14F-4D97-AF65-F5344CB8AC3E}">
        <p14:creationId xmlns:p14="http://schemas.microsoft.com/office/powerpoint/2010/main" val="41353590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288949"/>
            <a:ext cx="6644051" cy="677108"/>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Key takeaways</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47258E82-8474-396F-DB62-B1080B8F075C}"/>
              </a:ext>
            </a:extLst>
          </p:cNvPr>
          <p:cNvSpPr txBox="1"/>
          <p:nvPr/>
        </p:nvSpPr>
        <p:spPr>
          <a:xfrm>
            <a:off x="1866662" y="2420625"/>
            <a:ext cx="5684758" cy="345190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buClr>
                <a:srgbClr val="DF1A28"/>
              </a:buClr>
              <a:buSzPct val="100000"/>
            </a:pPr>
            <a:r>
              <a:rPr lang="en-GB" sz="2400" b="1">
                <a:solidFill>
                  <a:srgbClr val="000000"/>
                </a:solidFill>
                <a:latin typeface="Arial"/>
                <a:cs typeface="Arial"/>
              </a:rPr>
              <a:t>People on effective HIV treatment can't pass it on</a:t>
            </a:r>
            <a:endParaRPr lang="en-US">
              <a:ea typeface="Calibri" panose="020F0502020204030204"/>
              <a:cs typeface="Calibri" panose="020F0502020204030204"/>
            </a:endParaRPr>
          </a:p>
          <a:p>
            <a:pPr>
              <a:lnSpc>
                <a:spcPct val="120000"/>
              </a:lnSpc>
              <a:spcAft>
                <a:spcPts val="600"/>
              </a:spcAft>
            </a:pPr>
            <a:r>
              <a:rPr lang="en-GB" sz="2400">
                <a:latin typeface="Arial"/>
                <a:cs typeface="Arial"/>
              </a:rPr>
              <a:t>Effective treatment for HIV suppresses the virus to such low levels that it can't harm you and you can't pass it on.</a:t>
            </a:r>
            <a:endParaRPr lang="en-GB" sz="2400" b="1">
              <a:latin typeface="Arial"/>
              <a:cs typeface="Arial"/>
            </a:endParaRPr>
          </a:p>
          <a:p>
            <a:pPr marL="342900" indent="-342900">
              <a:lnSpc>
                <a:spcPct val="120000"/>
              </a:lnSpc>
              <a:spcAft>
                <a:spcPts val="600"/>
              </a:spcAft>
              <a:buClr>
                <a:srgbClr val="DF1A28"/>
              </a:buClr>
              <a:buSzPct val="100000"/>
              <a:buFont typeface="Arial"/>
              <a:buChar char="•"/>
            </a:pPr>
            <a:endParaRPr lang="en-GB" sz="2400" b="1">
              <a:latin typeface="Arial"/>
              <a:cs typeface="Arial"/>
            </a:endParaRPr>
          </a:p>
          <a:p>
            <a:pPr marL="342900" indent="-342900">
              <a:lnSpc>
                <a:spcPct val="120000"/>
              </a:lnSpc>
              <a:spcAft>
                <a:spcPts val="600"/>
              </a:spcAft>
              <a:buClr>
                <a:srgbClr val="DF1A28"/>
              </a:buClr>
              <a:buSzPct val="100000"/>
              <a:buFont typeface="Arial"/>
              <a:buChar char="•"/>
            </a:pPr>
            <a:endParaRPr lang="en-GB" sz="2800">
              <a:latin typeface="Arial"/>
              <a:cs typeface="Arial"/>
            </a:endParaRPr>
          </a:p>
        </p:txBody>
      </p:sp>
      <p:pic>
        <p:nvPicPr>
          <p:cNvPr id="5" name="Picture 4" descr="A poster with text and images&#10;&#10;Description automatically generated">
            <a:extLst>
              <a:ext uri="{FF2B5EF4-FFF2-40B4-BE49-F238E27FC236}">
                <a16:creationId xmlns:a16="http://schemas.microsoft.com/office/drawing/2014/main" id="{BBBC8535-5EC2-34B8-FF94-4DC63789DB84}"/>
              </a:ext>
            </a:extLst>
          </p:cNvPr>
          <p:cNvPicPr>
            <a:picLocks noChangeAspect="1"/>
          </p:cNvPicPr>
          <p:nvPr/>
        </p:nvPicPr>
        <p:blipFill>
          <a:blip r:embed="rId4"/>
          <a:stretch>
            <a:fillRect/>
          </a:stretch>
        </p:blipFill>
        <p:spPr>
          <a:xfrm>
            <a:off x="7453440" y="246917"/>
            <a:ext cx="4442625" cy="6366364"/>
          </a:xfrm>
          <a:prstGeom prst="rect">
            <a:avLst/>
          </a:prstGeom>
        </p:spPr>
      </p:pic>
      <p:sp>
        <p:nvSpPr>
          <p:cNvPr id="3" name="Oval 2">
            <a:extLst>
              <a:ext uri="{FF2B5EF4-FFF2-40B4-BE49-F238E27FC236}">
                <a16:creationId xmlns:a16="http://schemas.microsoft.com/office/drawing/2014/main" id="{5C34E752-BB10-69B4-E219-35086BBFA0C8}"/>
              </a:ext>
            </a:extLst>
          </p:cNvPr>
          <p:cNvSpPr/>
          <p:nvPr/>
        </p:nvSpPr>
        <p:spPr>
          <a:xfrm>
            <a:off x="1871374" y="1467007"/>
            <a:ext cx="813183" cy="825142"/>
          </a:xfrm>
          <a:prstGeom prst="ellipse">
            <a:avLst/>
          </a:prstGeom>
          <a:solidFill>
            <a:srgbClr val="AD271F"/>
          </a:solidFill>
          <a:ln>
            <a:solidFill>
              <a:srgbClr val="AD27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a:latin typeface="Arial"/>
                <a:ea typeface="Calibri"/>
                <a:cs typeface="Calibri"/>
              </a:rPr>
              <a:t>1</a:t>
            </a:r>
            <a:endParaRPr lang="en-US" sz="4000" b="1">
              <a:latin typeface="Arial"/>
              <a:cs typeface="Arial"/>
            </a:endParaRPr>
          </a:p>
        </p:txBody>
      </p:sp>
    </p:spTree>
    <p:extLst>
      <p:ext uri="{BB962C8B-B14F-4D97-AF65-F5344CB8AC3E}">
        <p14:creationId xmlns:p14="http://schemas.microsoft.com/office/powerpoint/2010/main" val="37366643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288949"/>
            <a:ext cx="6644051" cy="677108"/>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Key takeaways</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3" name="Oval 2">
            <a:extLst>
              <a:ext uri="{FF2B5EF4-FFF2-40B4-BE49-F238E27FC236}">
                <a16:creationId xmlns:a16="http://schemas.microsoft.com/office/drawing/2014/main" id="{5C34E752-BB10-69B4-E219-35086BBFA0C8}"/>
              </a:ext>
            </a:extLst>
          </p:cNvPr>
          <p:cNvSpPr/>
          <p:nvPr/>
        </p:nvSpPr>
        <p:spPr>
          <a:xfrm>
            <a:off x="1871374" y="1467007"/>
            <a:ext cx="813183" cy="825142"/>
          </a:xfrm>
          <a:prstGeom prst="ellipse">
            <a:avLst/>
          </a:prstGeom>
          <a:solidFill>
            <a:srgbClr val="AD271F"/>
          </a:solidFill>
          <a:ln>
            <a:solidFill>
              <a:srgbClr val="AD271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a:latin typeface="Arial"/>
                <a:ea typeface="Calibri"/>
                <a:cs typeface="Calibri"/>
              </a:rPr>
              <a:t>2</a:t>
            </a:r>
          </a:p>
        </p:txBody>
      </p:sp>
      <p:sp>
        <p:nvSpPr>
          <p:cNvPr id="8" name="TextBox 7">
            <a:extLst>
              <a:ext uri="{FF2B5EF4-FFF2-40B4-BE49-F238E27FC236}">
                <a16:creationId xmlns:a16="http://schemas.microsoft.com/office/drawing/2014/main" id="{FE8ADA6A-ACE4-2C4C-000B-F5C4048E7383}"/>
              </a:ext>
            </a:extLst>
          </p:cNvPr>
          <p:cNvSpPr txBox="1"/>
          <p:nvPr/>
        </p:nvSpPr>
        <p:spPr>
          <a:xfrm>
            <a:off x="1875522" y="2420625"/>
            <a:ext cx="5489828" cy="533857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buClr>
                <a:srgbClr val="DF1A28"/>
              </a:buClr>
              <a:buSzPct val="100000"/>
            </a:pPr>
            <a:r>
              <a:rPr lang="en-GB" sz="2400" b="1">
                <a:solidFill>
                  <a:srgbClr val="000000"/>
                </a:solidFill>
                <a:latin typeface="Arial"/>
                <a:cs typeface="Arial"/>
              </a:rPr>
              <a:t>HIV can’t be passed on through day-to-day contact</a:t>
            </a:r>
            <a:endParaRPr lang="en-GB" sz="2400" b="1">
              <a:latin typeface="Arial"/>
              <a:ea typeface="Calibri" panose="020F0502020204030204"/>
              <a:cs typeface="Arial"/>
            </a:endParaRPr>
          </a:p>
          <a:p>
            <a:pPr>
              <a:lnSpc>
                <a:spcPct val="120000"/>
              </a:lnSpc>
              <a:spcAft>
                <a:spcPts val="600"/>
              </a:spcAft>
            </a:pPr>
            <a:r>
              <a:rPr lang="en-GB" sz="2100">
                <a:latin typeface="Arial"/>
                <a:cs typeface="Arial"/>
              </a:rPr>
              <a:t>HIV can't be passed on through things like touching, kissing, sharing cutlery or glasses. </a:t>
            </a:r>
          </a:p>
          <a:p>
            <a:pPr>
              <a:lnSpc>
                <a:spcPct val="120000"/>
              </a:lnSpc>
              <a:spcAft>
                <a:spcPts val="600"/>
              </a:spcAft>
            </a:pPr>
            <a:r>
              <a:rPr lang="en-GB" sz="2100">
                <a:latin typeface="Arial"/>
                <a:cs typeface="Arial"/>
              </a:rPr>
              <a:t>HIV can be passed on through sex without a condom but only if a person is not on effective treatment. It can also be passed on through sharing needles and during pregnancy (but in the UK this is extremely rare because we have great treatment).</a:t>
            </a:r>
          </a:p>
          <a:p>
            <a:pPr marL="342900" indent="-342900">
              <a:lnSpc>
                <a:spcPct val="120000"/>
              </a:lnSpc>
              <a:spcAft>
                <a:spcPts val="600"/>
              </a:spcAft>
              <a:buClr>
                <a:srgbClr val="DF1A28"/>
              </a:buClr>
              <a:buSzPct val="100000"/>
              <a:buFont typeface="Arial"/>
              <a:buChar char="•"/>
            </a:pPr>
            <a:endParaRPr lang="en-GB" sz="2400" b="1">
              <a:latin typeface="Arial"/>
              <a:cs typeface="Arial"/>
            </a:endParaRPr>
          </a:p>
          <a:p>
            <a:pPr marL="342900" indent="-342900">
              <a:lnSpc>
                <a:spcPct val="120000"/>
              </a:lnSpc>
              <a:spcAft>
                <a:spcPts val="600"/>
              </a:spcAft>
              <a:buClr>
                <a:srgbClr val="DF1A28"/>
              </a:buClr>
              <a:buSzPct val="100000"/>
              <a:buFont typeface="Arial"/>
              <a:buChar char="•"/>
            </a:pPr>
            <a:endParaRPr lang="en-GB" sz="2800">
              <a:latin typeface="Arial"/>
              <a:cs typeface="Arial"/>
            </a:endParaRPr>
          </a:p>
        </p:txBody>
      </p:sp>
      <p:pic>
        <p:nvPicPr>
          <p:cNvPr id="10" name="Picture 9" descr="A poster with text and images&#10;&#10;Description automatically generated">
            <a:extLst>
              <a:ext uri="{FF2B5EF4-FFF2-40B4-BE49-F238E27FC236}">
                <a16:creationId xmlns:a16="http://schemas.microsoft.com/office/drawing/2014/main" id="{08C15E14-8C60-A7E3-C30E-E1F9580538A3}"/>
              </a:ext>
            </a:extLst>
          </p:cNvPr>
          <p:cNvPicPr>
            <a:picLocks noChangeAspect="1"/>
          </p:cNvPicPr>
          <p:nvPr/>
        </p:nvPicPr>
        <p:blipFill>
          <a:blip r:embed="rId4"/>
          <a:stretch>
            <a:fillRect/>
          </a:stretch>
        </p:blipFill>
        <p:spPr>
          <a:xfrm>
            <a:off x="7453440" y="246917"/>
            <a:ext cx="4442625" cy="6366364"/>
          </a:xfrm>
          <a:prstGeom prst="rect">
            <a:avLst/>
          </a:prstGeom>
        </p:spPr>
      </p:pic>
    </p:spTree>
    <p:extLst>
      <p:ext uri="{BB962C8B-B14F-4D97-AF65-F5344CB8AC3E}">
        <p14:creationId xmlns:p14="http://schemas.microsoft.com/office/powerpoint/2010/main" val="4108980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288949"/>
            <a:ext cx="6644051" cy="677108"/>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Key takeaways</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47258E82-8474-396F-DB62-B1080B8F075C}"/>
              </a:ext>
            </a:extLst>
          </p:cNvPr>
          <p:cNvSpPr txBox="1"/>
          <p:nvPr/>
        </p:nvSpPr>
        <p:spPr>
          <a:xfrm>
            <a:off x="1866662" y="2420625"/>
            <a:ext cx="5684758" cy="300870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buClr>
                <a:srgbClr val="DF1A28"/>
              </a:buClr>
              <a:buSzPct val="100000"/>
            </a:pPr>
            <a:r>
              <a:rPr lang="en-GB" sz="2400" b="1">
                <a:solidFill>
                  <a:srgbClr val="000000"/>
                </a:solidFill>
                <a:latin typeface="Arial"/>
                <a:cs typeface="Arial"/>
              </a:rPr>
              <a:t>HIV can affect anyone</a:t>
            </a:r>
            <a:endParaRPr lang="en-GB" sz="2400" b="1">
              <a:latin typeface="Arial"/>
              <a:ea typeface="Calibri" panose="020F0502020204030204"/>
              <a:cs typeface="Arial"/>
            </a:endParaRPr>
          </a:p>
          <a:p>
            <a:pPr>
              <a:lnSpc>
                <a:spcPct val="120000"/>
              </a:lnSpc>
              <a:spcAft>
                <a:spcPts val="600"/>
              </a:spcAft>
            </a:pPr>
            <a:r>
              <a:rPr lang="en-GB" sz="2400">
                <a:latin typeface="Arial"/>
                <a:cs typeface="Arial"/>
              </a:rPr>
              <a:t>Some groups of people are affected by HIV more than others, but it can be passed on to anyone. </a:t>
            </a:r>
          </a:p>
          <a:p>
            <a:pPr marL="342900" indent="-342900">
              <a:lnSpc>
                <a:spcPct val="120000"/>
              </a:lnSpc>
              <a:spcAft>
                <a:spcPts val="600"/>
              </a:spcAft>
              <a:buClr>
                <a:srgbClr val="DF1A28"/>
              </a:buClr>
              <a:buSzPct val="100000"/>
              <a:buFont typeface="Arial"/>
              <a:buChar char="•"/>
            </a:pPr>
            <a:endParaRPr lang="en-GB" sz="2400" b="1">
              <a:latin typeface="Arial"/>
              <a:cs typeface="Arial"/>
            </a:endParaRPr>
          </a:p>
          <a:p>
            <a:pPr marL="342900" indent="-342900">
              <a:lnSpc>
                <a:spcPct val="120000"/>
              </a:lnSpc>
              <a:spcAft>
                <a:spcPts val="600"/>
              </a:spcAft>
              <a:buClr>
                <a:srgbClr val="DF1A28"/>
              </a:buClr>
              <a:buSzPct val="100000"/>
              <a:buFont typeface="Arial"/>
              <a:buChar char="•"/>
            </a:pPr>
            <a:endParaRPr lang="en-GB" sz="2800">
              <a:latin typeface="Arial"/>
              <a:cs typeface="Arial"/>
            </a:endParaRPr>
          </a:p>
        </p:txBody>
      </p:sp>
      <p:sp>
        <p:nvSpPr>
          <p:cNvPr id="3" name="Oval 2">
            <a:extLst>
              <a:ext uri="{FF2B5EF4-FFF2-40B4-BE49-F238E27FC236}">
                <a16:creationId xmlns:a16="http://schemas.microsoft.com/office/drawing/2014/main" id="{5C34E752-BB10-69B4-E219-35086BBFA0C8}"/>
              </a:ext>
            </a:extLst>
          </p:cNvPr>
          <p:cNvSpPr/>
          <p:nvPr/>
        </p:nvSpPr>
        <p:spPr>
          <a:xfrm>
            <a:off x="1871374" y="1467007"/>
            <a:ext cx="813183" cy="825142"/>
          </a:xfrm>
          <a:prstGeom prst="ellipse">
            <a:avLst/>
          </a:prstGeom>
          <a:solidFill>
            <a:srgbClr val="AD271F"/>
          </a:solidFill>
          <a:ln>
            <a:solidFill>
              <a:srgbClr val="AD271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a:latin typeface="Arial"/>
                <a:ea typeface="Calibri"/>
                <a:cs typeface="Calibri"/>
              </a:rPr>
              <a:t>3</a:t>
            </a:r>
          </a:p>
        </p:txBody>
      </p:sp>
      <p:pic>
        <p:nvPicPr>
          <p:cNvPr id="8" name="Picture 7" descr="A poster with text and images&#10;&#10;Description automatically generated">
            <a:extLst>
              <a:ext uri="{FF2B5EF4-FFF2-40B4-BE49-F238E27FC236}">
                <a16:creationId xmlns:a16="http://schemas.microsoft.com/office/drawing/2014/main" id="{9E30B0C8-D6F0-B3B6-C36C-D16B39D0E1EE}"/>
              </a:ext>
            </a:extLst>
          </p:cNvPr>
          <p:cNvPicPr>
            <a:picLocks noChangeAspect="1"/>
          </p:cNvPicPr>
          <p:nvPr/>
        </p:nvPicPr>
        <p:blipFill>
          <a:blip r:embed="rId4"/>
          <a:stretch>
            <a:fillRect/>
          </a:stretch>
        </p:blipFill>
        <p:spPr>
          <a:xfrm>
            <a:off x="7453440" y="246917"/>
            <a:ext cx="4442625" cy="6366364"/>
          </a:xfrm>
          <a:prstGeom prst="rect">
            <a:avLst/>
          </a:prstGeom>
        </p:spPr>
      </p:pic>
    </p:spTree>
    <p:extLst>
      <p:ext uri="{BB962C8B-B14F-4D97-AF65-F5344CB8AC3E}">
        <p14:creationId xmlns:p14="http://schemas.microsoft.com/office/powerpoint/2010/main" val="4252649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288949"/>
            <a:ext cx="6644051" cy="677108"/>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Key takeaways</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2" name="TextBox 1">
            <a:extLst>
              <a:ext uri="{FF2B5EF4-FFF2-40B4-BE49-F238E27FC236}">
                <a16:creationId xmlns:a16="http://schemas.microsoft.com/office/drawing/2014/main" id="{47258E82-8474-396F-DB62-B1080B8F075C}"/>
              </a:ext>
            </a:extLst>
          </p:cNvPr>
          <p:cNvSpPr txBox="1"/>
          <p:nvPr/>
        </p:nvSpPr>
        <p:spPr>
          <a:xfrm>
            <a:off x="1866662" y="2420625"/>
            <a:ext cx="5684758" cy="4338304"/>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buClr>
                <a:srgbClr val="DF1A28"/>
              </a:buClr>
              <a:buSzPct val="100000"/>
            </a:pPr>
            <a:r>
              <a:rPr lang="en-GB" sz="2400" b="1">
                <a:solidFill>
                  <a:srgbClr val="000000"/>
                </a:solidFill>
                <a:latin typeface="Arial"/>
                <a:cs typeface="Arial"/>
              </a:rPr>
              <a:t>People living with HIV can live long and healthy lives</a:t>
            </a:r>
            <a:endParaRPr lang="en-GB" sz="2400" b="1">
              <a:latin typeface="Arial"/>
              <a:ea typeface="Calibri" panose="020F0502020204030204"/>
              <a:cs typeface="Arial"/>
            </a:endParaRPr>
          </a:p>
          <a:p>
            <a:pPr>
              <a:lnSpc>
                <a:spcPct val="120000"/>
              </a:lnSpc>
              <a:spcAft>
                <a:spcPts val="600"/>
              </a:spcAft>
            </a:pPr>
            <a:r>
              <a:rPr lang="en-GB" sz="2400">
                <a:latin typeface="Arial"/>
                <a:cs typeface="Arial"/>
              </a:rPr>
              <a:t>There isn't a cure for HIV, but there is excellent treatment. If you are diagnosed in good time and take your medication, you can have as long and healthy a life as anyone else. </a:t>
            </a:r>
          </a:p>
          <a:p>
            <a:pPr marL="342900" indent="-342900">
              <a:lnSpc>
                <a:spcPct val="120000"/>
              </a:lnSpc>
              <a:spcAft>
                <a:spcPts val="600"/>
              </a:spcAft>
              <a:buClr>
                <a:srgbClr val="DF1A28"/>
              </a:buClr>
              <a:buSzPct val="100000"/>
              <a:buFont typeface="Arial"/>
              <a:buChar char="•"/>
            </a:pPr>
            <a:endParaRPr lang="en-GB" sz="2400" b="1">
              <a:latin typeface="Arial"/>
              <a:cs typeface="Arial"/>
            </a:endParaRPr>
          </a:p>
          <a:p>
            <a:pPr marL="342900" indent="-342900">
              <a:lnSpc>
                <a:spcPct val="120000"/>
              </a:lnSpc>
              <a:spcAft>
                <a:spcPts val="600"/>
              </a:spcAft>
              <a:buClr>
                <a:srgbClr val="DF1A28"/>
              </a:buClr>
              <a:buSzPct val="100000"/>
              <a:buFont typeface="Arial"/>
              <a:buChar char="•"/>
            </a:pPr>
            <a:endParaRPr lang="en-GB" sz="2800">
              <a:latin typeface="Arial"/>
              <a:cs typeface="Arial"/>
            </a:endParaRPr>
          </a:p>
        </p:txBody>
      </p:sp>
      <p:sp>
        <p:nvSpPr>
          <p:cNvPr id="3" name="Oval 2">
            <a:extLst>
              <a:ext uri="{FF2B5EF4-FFF2-40B4-BE49-F238E27FC236}">
                <a16:creationId xmlns:a16="http://schemas.microsoft.com/office/drawing/2014/main" id="{5C34E752-BB10-69B4-E219-35086BBFA0C8}"/>
              </a:ext>
            </a:extLst>
          </p:cNvPr>
          <p:cNvSpPr/>
          <p:nvPr/>
        </p:nvSpPr>
        <p:spPr>
          <a:xfrm>
            <a:off x="1871374" y="1467007"/>
            <a:ext cx="813183" cy="825142"/>
          </a:xfrm>
          <a:prstGeom prst="ellipse">
            <a:avLst/>
          </a:prstGeom>
          <a:solidFill>
            <a:srgbClr val="AD271F"/>
          </a:solidFill>
          <a:ln>
            <a:solidFill>
              <a:srgbClr val="AD271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a:latin typeface="Arial"/>
                <a:ea typeface="Calibri"/>
                <a:cs typeface="Calibri"/>
              </a:rPr>
              <a:t>4</a:t>
            </a:r>
          </a:p>
        </p:txBody>
      </p:sp>
      <p:pic>
        <p:nvPicPr>
          <p:cNvPr id="8" name="Picture 7" descr="A poster with text and images&#10;&#10;Description automatically generated">
            <a:extLst>
              <a:ext uri="{FF2B5EF4-FFF2-40B4-BE49-F238E27FC236}">
                <a16:creationId xmlns:a16="http://schemas.microsoft.com/office/drawing/2014/main" id="{CB048325-7358-2FCF-A38F-CDA8E0498958}"/>
              </a:ext>
            </a:extLst>
          </p:cNvPr>
          <p:cNvPicPr>
            <a:picLocks noChangeAspect="1"/>
          </p:cNvPicPr>
          <p:nvPr/>
        </p:nvPicPr>
        <p:blipFill>
          <a:blip r:embed="rId4"/>
          <a:stretch>
            <a:fillRect/>
          </a:stretch>
        </p:blipFill>
        <p:spPr>
          <a:xfrm>
            <a:off x="7453440" y="246917"/>
            <a:ext cx="4442625" cy="6366364"/>
          </a:xfrm>
          <a:prstGeom prst="rect">
            <a:avLst/>
          </a:prstGeom>
        </p:spPr>
      </p:pic>
    </p:spTree>
    <p:extLst>
      <p:ext uri="{BB962C8B-B14F-4D97-AF65-F5344CB8AC3E}">
        <p14:creationId xmlns:p14="http://schemas.microsoft.com/office/powerpoint/2010/main" val="15679845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close up of a sign&#10;&#10;Description automatically generated">
            <a:extLst>
              <a:ext uri="{FF2B5EF4-FFF2-40B4-BE49-F238E27FC236}">
                <a16:creationId xmlns:a16="http://schemas.microsoft.com/office/drawing/2014/main" id="{99207BC3-0A1D-4A7E-B2F8-79AFE8D17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947" y="5018500"/>
            <a:ext cx="2415362" cy="1460811"/>
          </a:xfrm>
          <a:prstGeom prst="rect">
            <a:avLst/>
          </a:prstGeom>
        </p:spPr>
      </p:pic>
      <p:sp>
        <p:nvSpPr>
          <p:cNvPr id="13" name="TextBox 12">
            <a:extLst>
              <a:ext uri="{FF2B5EF4-FFF2-40B4-BE49-F238E27FC236}">
                <a16:creationId xmlns:a16="http://schemas.microsoft.com/office/drawing/2014/main" id="{991E6AD4-62B4-475B-8687-E02DBD28EAA6}"/>
              </a:ext>
            </a:extLst>
          </p:cNvPr>
          <p:cNvSpPr txBox="1"/>
          <p:nvPr/>
        </p:nvSpPr>
        <p:spPr>
          <a:xfrm>
            <a:off x="1904762" y="288949"/>
            <a:ext cx="6644051" cy="677108"/>
          </a:xfrm>
          <a:prstGeom prst="rect">
            <a:avLst/>
          </a:prstGeom>
          <a:noFill/>
        </p:spPr>
        <p:txBody>
          <a:bodyPr wrap="square" lIns="91440" tIns="45720" rIns="91440" bIns="45720" rtlCol="0" anchor="t">
            <a:spAutoFit/>
          </a:bodyPr>
          <a:lstStyle/>
          <a:p>
            <a:r>
              <a:rPr lang="en-US" sz="3800" b="1" spc="-150">
                <a:solidFill>
                  <a:srgbClr val="DB291C"/>
                </a:solidFill>
                <a:latin typeface="Arial"/>
                <a:cs typeface="Arial"/>
              </a:rPr>
              <a:t>Key takeaways</a:t>
            </a:r>
          </a:p>
        </p:txBody>
      </p:sp>
      <p:pic>
        <p:nvPicPr>
          <p:cNvPr id="6" name="Picture 5" descr="A picture containing drawing, glass&#10;&#10;Description automatically generated">
            <a:extLst>
              <a:ext uri="{FF2B5EF4-FFF2-40B4-BE49-F238E27FC236}">
                <a16:creationId xmlns:a16="http://schemas.microsoft.com/office/drawing/2014/main" id="{482F4355-936B-418A-BB2C-6D03B84D77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857"/>
            <a:ext cx="1904762" cy="6857143"/>
          </a:xfrm>
          <a:prstGeom prst="rect">
            <a:avLst/>
          </a:prstGeom>
        </p:spPr>
      </p:pic>
      <p:sp>
        <p:nvSpPr>
          <p:cNvPr id="3" name="Oval 2">
            <a:extLst>
              <a:ext uri="{FF2B5EF4-FFF2-40B4-BE49-F238E27FC236}">
                <a16:creationId xmlns:a16="http://schemas.microsoft.com/office/drawing/2014/main" id="{5C34E752-BB10-69B4-E219-35086BBFA0C8}"/>
              </a:ext>
            </a:extLst>
          </p:cNvPr>
          <p:cNvSpPr/>
          <p:nvPr/>
        </p:nvSpPr>
        <p:spPr>
          <a:xfrm>
            <a:off x="1871374" y="1467007"/>
            <a:ext cx="813183" cy="825142"/>
          </a:xfrm>
          <a:prstGeom prst="ellipse">
            <a:avLst/>
          </a:prstGeom>
          <a:solidFill>
            <a:srgbClr val="AD271F"/>
          </a:solidFill>
          <a:ln>
            <a:solidFill>
              <a:srgbClr val="AD271F"/>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4000" b="1">
                <a:latin typeface="Arial"/>
                <a:ea typeface="Calibri"/>
                <a:cs typeface="Calibri"/>
              </a:rPr>
              <a:t>5</a:t>
            </a:r>
          </a:p>
        </p:txBody>
      </p:sp>
      <p:pic>
        <p:nvPicPr>
          <p:cNvPr id="8" name="Picture 7" descr="A poster with text and images&#10;&#10;Description automatically generated">
            <a:extLst>
              <a:ext uri="{FF2B5EF4-FFF2-40B4-BE49-F238E27FC236}">
                <a16:creationId xmlns:a16="http://schemas.microsoft.com/office/drawing/2014/main" id="{CB048325-7358-2FCF-A38F-CDA8E0498958}"/>
              </a:ext>
            </a:extLst>
          </p:cNvPr>
          <p:cNvPicPr>
            <a:picLocks noChangeAspect="1"/>
          </p:cNvPicPr>
          <p:nvPr/>
        </p:nvPicPr>
        <p:blipFill>
          <a:blip r:embed="rId4"/>
          <a:stretch>
            <a:fillRect/>
          </a:stretch>
        </p:blipFill>
        <p:spPr>
          <a:xfrm>
            <a:off x="7453440" y="246917"/>
            <a:ext cx="4442625" cy="6366364"/>
          </a:xfrm>
          <a:prstGeom prst="rect">
            <a:avLst/>
          </a:prstGeom>
        </p:spPr>
      </p:pic>
      <p:sp>
        <p:nvSpPr>
          <p:cNvPr id="5" name="TextBox 4">
            <a:extLst>
              <a:ext uri="{FF2B5EF4-FFF2-40B4-BE49-F238E27FC236}">
                <a16:creationId xmlns:a16="http://schemas.microsoft.com/office/drawing/2014/main" id="{EE520EC7-8562-9E22-B86F-38666C745B8F}"/>
              </a:ext>
            </a:extLst>
          </p:cNvPr>
          <p:cNvSpPr txBox="1"/>
          <p:nvPr/>
        </p:nvSpPr>
        <p:spPr>
          <a:xfrm>
            <a:off x="1875522" y="2522742"/>
            <a:ext cx="5684758" cy="479073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Aft>
                <a:spcPts val="600"/>
              </a:spcAft>
              <a:buClr>
                <a:srgbClr val="DF1A28"/>
              </a:buClr>
              <a:buSzPct val="100000"/>
            </a:pPr>
            <a:r>
              <a:rPr lang="en-GB" sz="2400" b="1">
                <a:latin typeface="Arial"/>
                <a:cs typeface="Arial"/>
              </a:rPr>
              <a:t>There are many ways to prevent HIV</a:t>
            </a:r>
          </a:p>
          <a:p>
            <a:pPr marL="342900" indent="-342900">
              <a:lnSpc>
                <a:spcPct val="120000"/>
              </a:lnSpc>
              <a:spcAft>
                <a:spcPts val="600"/>
              </a:spcAft>
              <a:buClr>
                <a:srgbClr val="DF1A28"/>
              </a:buClr>
              <a:buSzPct val="100000"/>
              <a:buFont typeface="Arial"/>
              <a:buChar char="•"/>
            </a:pPr>
            <a:r>
              <a:rPr lang="en-GB" sz="2000">
                <a:latin typeface="Arial"/>
                <a:cs typeface="Arial"/>
              </a:rPr>
              <a:t>Getting regularly tested for HIV if you are sexually active</a:t>
            </a:r>
          </a:p>
          <a:p>
            <a:pPr marL="342900" indent="-342900">
              <a:lnSpc>
                <a:spcPct val="120000"/>
              </a:lnSpc>
              <a:spcAft>
                <a:spcPts val="600"/>
              </a:spcAft>
              <a:buClr>
                <a:srgbClr val="DF1A28"/>
              </a:buClr>
              <a:buSzPct val="100000"/>
              <a:buFont typeface="Arial"/>
              <a:buChar char="•"/>
            </a:pPr>
            <a:r>
              <a:rPr lang="en-GB" sz="2000">
                <a:latin typeface="Arial"/>
                <a:cs typeface="Arial"/>
              </a:rPr>
              <a:t>Taking </a:t>
            </a:r>
            <a:r>
              <a:rPr lang="en-GB" sz="2000" err="1">
                <a:latin typeface="Arial"/>
                <a:cs typeface="Arial"/>
              </a:rPr>
              <a:t>PrEP</a:t>
            </a:r>
            <a:r>
              <a:rPr lang="en-GB" sz="2000">
                <a:latin typeface="Arial"/>
                <a:cs typeface="Arial"/>
              </a:rPr>
              <a:t> or PEP (tablets which prevent HIV either before or just after you've been exposed to it)</a:t>
            </a:r>
          </a:p>
          <a:p>
            <a:pPr marL="342900" indent="-342900">
              <a:lnSpc>
                <a:spcPct val="120000"/>
              </a:lnSpc>
              <a:spcAft>
                <a:spcPts val="600"/>
              </a:spcAft>
              <a:buClr>
                <a:srgbClr val="DF1A28"/>
              </a:buClr>
              <a:buSzPct val="100000"/>
              <a:buFont typeface="Arial"/>
              <a:buChar char="•"/>
            </a:pPr>
            <a:r>
              <a:rPr lang="en-GB" sz="2000">
                <a:latin typeface="Arial"/>
                <a:cs typeface="Arial"/>
              </a:rPr>
              <a:t>Using condoms</a:t>
            </a:r>
          </a:p>
          <a:p>
            <a:pPr marL="342900" indent="-342900">
              <a:lnSpc>
                <a:spcPct val="120000"/>
              </a:lnSpc>
              <a:spcAft>
                <a:spcPts val="600"/>
              </a:spcAft>
              <a:buClr>
                <a:srgbClr val="DF1A28"/>
              </a:buClr>
              <a:buSzPct val="100000"/>
              <a:buFont typeface="Arial"/>
              <a:buChar char="•"/>
            </a:pPr>
            <a:r>
              <a:rPr lang="en-GB" sz="2000">
                <a:latin typeface="Arial"/>
                <a:cs typeface="Arial"/>
              </a:rPr>
              <a:t>Never sharing needles</a:t>
            </a:r>
          </a:p>
          <a:p>
            <a:pPr marL="342900" indent="-342900">
              <a:lnSpc>
                <a:spcPct val="120000"/>
              </a:lnSpc>
              <a:spcAft>
                <a:spcPts val="600"/>
              </a:spcAft>
              <a:buClr>
                <a:srgbClr val="DF1A28"/>
              </a:buClr>
              <a:buSzPct val="100000"/>
              <a:buFont typeface="Arial"/>
              <a:buChar char="•"/>
            </a:pPr>
            <a:r>
              <a:rPr lang="en-GB" sz="2000">
                <a:latin typeface="Arial"/>
                <a:cs typeface="Arial"/>
              </a:rPr>
              <a:t>Taking your medication if you are living with HIV</a:t>
            </a:r>
          </a:p>
          <a:p>
            <a:pPr marL="342900" indent="-342900">
              <a:lnSpc>
                <a:spcPct val="120000"/>
              </a:lnSpc>
              <a:spcAft>
                <a:spcPts val="600"/>
              </a:spcAft>
              <a:buClr>
                <a:srgbClr val="DF1A28"/>
              </a:buClr>
              <a:buSzPct val="100000"/>
              <a:buFont typeface="Arial"/>
              <a:buChar char="•"/>
            </a:pPr>
            <a:endParaRPr lang="en-GB" sz="2800">
              <a:latin typeface="Arial"/>
              <a:cs typeface="Arial"/>
            </a:endParaRPr>
          </a:p>
        </p:txBody>
      </p:sp>
    </p:spTree>
    <p:extLst>
      <p:ext uri="{BB962C8B-B14F-4D97-AF65-F5344CB8AC3E}">
        <p14:creationId xmlns:p14="http://schemas.microsoft.com/office/powerpoint/2010/main" val="11352556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erson with a red ribbon&#10;&#10;AI-generated content may be incorrect.">
            <a:extLst>
              <a:ext uri="{FF2B5EF4-FFF2-40B4-BE49-F238E27FC236}">
                <a16:creationId xmlns:a16="http://schemas.microsoft.com/office/drawing/2014/main" id="{5754F37A-BC43-E0B1-6908-74260DEAED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853214"/>
            <a:ext cx="12192000" cy="7711214"/>
          </a:xfrm>
          <a:prstGeom prst="rect">
            <a:avLst/>
          </a:prstGeom>
        </p:spPr>
      </p:pic>
      <p:sp>
        <p:nvSpPr>
          <p:cNvPr id="5" name="TextBox 4">
            <a:extLst>
              <a:ext uri="{FF2B5EF4-FFF2-40B4-BE49-F238E27FC236}">
                <a16:creationId xmlns:a16="http://schemas.microsoft.com/office/drawing/2014/main" id="{81DA7A15-90F3-9DEB-D5E5-FD43C70F10D8}"/>
              </a:ext>
            </a:extLst>
          </p:cNvPr>
          <p:cNvSpPr txBox="1"/>
          <p:nvPr/>
        </p:nvSpPr>
        <p:spPr>
          <a:xfrm>
            <a:off x="6716845" y="5106561"/>
            <a:ext cx="6353331"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7000" b="1" dirty="0">
                <a:latin typeface="Arial"/>
                <a:ea typeface="Calibri"/>
                <a:cs typeface="Arial"/>
              </a:rPr>
              <a:t>Thank you!</a:t>
            </a:r>
          </a:p>
        </p:txBody>
      </p:sp>
    </p:spTree>
    <p:extLst>
      <p:ext uri="{BB962C8B-B14F-4D97-AF65-F5344CB8AC3E}">
        <p14:creationId xmlns:p14="http://schemas.microsoft.com/office/powerpoint/2010/main" val="29876272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ational AIDS Trust Template 2020.pptx" id="{765221AB-F0D9-4E4C-B55B-AB9991856ECD}" vid="{F02A44D0-E867-41F5-938F-B1C82E6CF5E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Fundraising Shared" ma:contentTypeID="0x01010001AF8AA600CBD747AB7BC9B08128818806009FFC13A76CF98B47994173E088D10EF9" ma:contentTypeVersion="7" ma:contentTypeDescription="" ma:contentTypeScope="" ma:versionID="b9d85344c97b6bfe7f0df1401b7b4fbc">
  <xsd:schema xmlns:xsd="http://www.w3.org/2001/XMLSchema" xmlns:xs="http://www.w3.org/2001/XMLSchema" xmlns:p="http://schemas.microsoft.com/office/2006/metadata/properties" targetNamespace="http://schemas.microsoft.com/office/2006/metadata/properties" ma:root="true" ma:fieldsID="80d35c33bafcf560ed9819a963a5fbec">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haredContentType xmlns="Microsoft.SharePoint.Taxonomy.ContentTypeSync" SourceId="a532a68f-a25c-456a-8360-d7b9e4eb6c35" ContentTypeId="0x01010001AF8AA600CBD747AB7BC9B08128818806" PreviousValue="false"/>
</file>

<file path=customXml/itemProps1.xml><?xml version="1.0" encoding="utf-8"?>
<ds:datastoreItem xmlns:ds="http://schemas.openxmlformats.org/officeDocument/2006/customXml" ds:itemID="{79301259-20B2-442F-8FC6-1CB93196C80A}">
  <ds:schemaRefs>
    <ds:schemaRef ds:uri="http://purl.org/dc/elements/1.1/"/>
    <ds:schemaRef ds:uri="http://purl.org/dc/terms/"/>
    <ds:schemaRef ds:uri="http://schemas.microsoft.com/internal/obd"/>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A39D417-D89C-4EAB-ABE5-3B98D9FEFB8B}">
  <ds:schemaRefs>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EAB0BD1-DDCC-4656-BFA0-32610589C3AB}">
  <ds:schemaRefs>
    <ds:schemaRef ds:uri="http://schemas.microsoft.com/sharepoint/v3/contenttype/forms"/>
  </ds:schemaRefs>
</ds:datastoreItem>
</file>

<file path=customXml/itemProps4.xml><?xml version="1.0" encoding="utf-8"?>
<ds:datastoreItem xmlns:ds="http://schemas.openxmlformats.org/officeDocument/2006/customXml" ds:itemID="{D8E694CE-D40E-4CFD-8E16-1232C4421412}">
  <ds:schemaRefs>
    <ds:schemaRef ds:uri="Microsoft.SharePoint.Taxonomy.ContentTypeSync"/>
  </ds:schemaRefs>
</ds:datastoreItem>
</file>

<file path=docProps/app.xml><?xml version="1.0" encoding="utf-8"?>
<Properties xmlns="http://schemas.openxmlformats.org/officeDocument/2006/extended-properties" xmlns:vt="http://schemas.openxmlformats.org/officeDocument/2006/docPropsVTypes">
  <Template>National AIDS Trust Template 2020</Template>
  <TotalTime>0</TotalTime>
  <Words>1359</Words>
  <Application>Microsoft Office PowerPoint</Application>
  <PresentationFormat>Widescreen</PresentationFormat>
  <Paragraphs>129</Paragraphs>
  <Slides>21</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Aptos</vt:lpstr>
      <vt:lpstr>Arial</vt:lpstr>
      <vt:lpstr>Arial,Sans-Serif</vt:lpstr>
      <vt:lpstr>Calibri</vt:lpstr>
      <vt:lpstr>Calibri Light</vt:lpstr>
      <vt:lpstr>Hind</vt:lpstr>
      <vt:lpstr>Segoe UI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 Clark</dc:creator>
  <cp:lastModifiedBy>Chris Dye</cp:lastModifiedBy>
  <cp:revision>382</cp:revision>
  <dcterms:created xsi:type="dcterms:W3CDTF">2023-07-27T11:36:40Z</dcterms:created>
  <dcterms:modified xsi:type="dcterms:W3CDTF">2026-09-29T11:23:19Z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0x01010001AF8AA600CBD747AB7BC9B08128818806009FFC13A76CF98B47994173E088D10EF9</vt:lpwstr>
  </property>
  <property fmtid="{D5CDD505-2E9C-101B-9397-08002B2CF9AE}" pid="3" name="Order">
    <vt:r8>364000</vt:r8>
  </property>
  <property fmtid="{D5CDD505-2E9C-101B-9397-08002B2CF9AE}" pid="4" name="MediaServiceImageTags">
    <vt:lpwstr/>
  </property>
  <property fmtid="{D5CDD505-2E9C-101B-9397-08002B2CF9AE}" pid="5" name="lcf76f155ced4ddcb4097134ff3c332f">
    <vt:lpwstr/>
  </property>
  <property fmtid="{D5CDD505-2E9C-101B-9397-08002B2CF9AE}" pid="6" name="TaxCatchAll">
    <vt:lpwstr/>
  </property>
  <property fmtid="{D5CDD505-2E9C-101B-9397-08002B2CF9AE}" pid="7" name="ComplianceAssetId">
    <vt:lpwstr/>
  </property>
  <property fmtid="{D5CDD505-2E9C-101B-9397-08002B2CF9AE}" pid="8" name="_ExtendedDescription">
    <vt:lpwstr/>
  </property>
  <property fmtid="{D5CDD505-2E9C-101B-9397-08002B2CF9AE}" pid="9" name="_activity">
    <vt:lpwstr>{"FileActivityType":"9","FileActivityTimeStamp":"2023-09-04T13:52:08.240Z","FileActivityUsersOnPage":[{"DisplayName":"Ann Clark","Id":"ann.clark@nat.org.uk"}],"FileActivityNavigationId":null}</vt:lpwstr>
  </property>
  <property fmtid="{D5CDD505-2E9C-101B-9397-08002B2CF9AE}" pid="10" name="TriggerFlowInfo">
    <vt:lpwstr/>
  </property>
  <property fmtid="{D5CDD505-2E9C-101B-9397-08002B2CF9AE}" pid="11" name="SharedWithUsers">
    <vt:lpwstr/>
  </property>
</Properties>
</file>