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6" r:id="rId3"/>
    <p:sldId id="261" r:id="rId4"/>
    <p:sldId id="264" r:id="rId5"/>
    <p:sldId id="265" r:id="rId6"/>
    <p:sldId id="267" r:id="rId7"/>
    <p:sldId id="268" r:id="rId8"/>
    <p:sldId id="269" r:id="rId9"/>
    <p:sldId id="270" r:id="rId10"/>
    <p:sldId id="271" r:id="rId11"/>
    <p:sldId id="272" r:id="rId12"/>
    <p:sldId id="273" r:id="rId13"/>
    <p:sldId id="274" r:id="rId14"/>
    <p:sldId id="276" r:id="rId15"/>
    <p:sldId id="277" r:id="rId16"/>
    <p:sldId id="27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CB9"/>
    <a:srgbClr val="FF1122"/>
    <a:srgbClr val="DF1A28"/>
    <a:srgbClr val="F2D4D7"/>
    <a:srgbClr val="5A5A5A"/>
    <a:srgbClr val="3D3935"/>
    <a:srgbClr val="B9DCD2"/>
    <a:srgbClr val="DB2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56CBC-3841-1D61-A2F0-99BB5B6C6469}" v="19" dt="2020-10-26T18:53:27.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949" autoAdjust="0"/>
  </p:normalViewPr>
  <p:slideViewPr>
    <p:cSldViewPr snapToGrid="0">
      <p:cViewPr varScale="1">
        <p:scale>
          <a:sx n="40" d="100"/>
          <a:sy n="40" d="100"/>
        </p:scale>
        <p:origin x="168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81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29/10/2020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orldaidsday.org/the-red-ribbon/orde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worldaidsday.org/" TargetMode="External"/><Relationship Id="rId5" Type="http://schemas.openxmlformats.org/officeDocument/2006/relationships/hyperlink" Target="http://www.worldaidsday.org/fundraising" TargetMode="External"/><Relationship Id="rId4" Type="http://schemas.openxmlformats.org/officeDocument/2006/relationships/hyperlink" Target="http://www.nat.org.u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base.info/htb/3230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hs.uk/service-search/Sexual-health-services-for-young-people/LocationSearch/73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hs.uk/Service-Search/HIV-testing/LocationSearch/4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1C7518-19AE-4BDF-85A5-3916898B7B9D}" type="slidenum">
              <a:rPr lang="en-GB" smtClean="0"/>
              <a:t>1</a:t>
            </a:fld>
            <a:endParaRPr lang="en-GB"/>
          </a:p>
        </p:txBody>
      </p:sp>
    </p:spTree>
    <p:extLst>
      <p:ext uri="{BB962C8B-B14F-4D97-AF65-F5344CB8AC3E}">
        <p14:creationId xmlns:p14="http://schemas.microsoft.com/office/powerpoint/2010/main" val="79428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It’s important that people diagnosed with HIV get treated for it. Although we don’t have a cure for HIV yet, treatment is so good that most people living with HIV only need to take one pill a day, and they can expect to live a long and healthy life if they’re diagnosed in good time. All the people in this picture are living with HIV – and they look pretty happy and healthy don’t they?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I’ve already mentioned, the other benefit of treatment is that it suppresses HIV so that the person so they can’t pass it on to their sexual partners. 96% of people living with HIV who are on treatment in the UK can’t pass it on.</a:t>
            </a:r>
            <a:r>
              <a:rPr lang="en-GB"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11</a:t>
            </a:fld>
            <a:endParaRPr lang="en-GB"/>
          </a:p>
        </p:txBody>
      </p:sp>
    </p:spTree>
    <p:extLst>
      <p:ext uri="{BB962C8B-B14F-4D97-AF65-F5344CB8AC3E}">
        <p14:creationId xmlns:p14="http://schemas.microsoft.com/office/powerpoint/2010/main" val="415701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Stigma persists because many people don’t understand the reality of HIV and are scared of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people living with HIV deserve our respect and dignity, just like anyone else.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12</a:t>
            </a:fld>
            <a:endParaRPr lang="en-GB"/>
          </a:p>
        </p:txBody>
      </p:sp>
    </p:spTree>
    <p:extLst>
      <p:ext uri="{BB962C8B-B14F-4D97-AF65-F5344CB8AC3E}">
        <p14:creationId xmlns:p14="http://schemas.microsoft.com/office/powerpoint/2010/main" val="211973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NOTE</a:t>
            </a:r>
            <a:r>
              <a:rPr lang="en-GB" sz="1200" b="1" i="0" kern="1200" baseline="0" dirty="0">
                <a:solidFill>
                  <a:schemeClr val="tx1"/>
                </a:solidFill>
                <a:effectLst/>
                <a:latin typeface="+mn-lt"/>
                <a:ea typeface="+mn-ea"/>
                <a:cs typeface="+mn-cs"/>
              </a:rPr>
              <a:t> FOR SPEAKER: </a:t>
            </a:r>
            <a:r>
              <a:rPr lang="en-GB" sz="1200" b="0" i="0" kern="1200" baseline="0" dirty="0">
                <a:solidFill>
                  <a:schemeClr val="tx1"/>
                </a:solidFill>
                <a:effectLst/>
                <a:latin typeface="+mn-lt"/>
                <a:ea typeface="+mn-ea"/>
                <a:cs typeface="+mn-cs"/>
              </a:rPr>
              <a:t>this 5-minute video sees three people living with HIV in the UK tell their story. </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13</a:t>
            </a:fld>
            <a:endParaRPr lang="en-GB"/>
          </a:p>
        </p:txBody>
      </p:sp>
    </p:spTree>
    <p:extLst>
      <p:ext uri="{BB962C8B-B14F-4D97-AF65-F5344CB8AC3E}">
        <p14:creationId xmlns:p14="http://schemas.microsoft.com/office/powerpoint/2010/main" val="41719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living with HIV are often concerned about other’s responses to hearing about their HIV status.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2018, 1 in 8 people living with HIV said they had not shared their HIV status with anyone other than healthcare professionals. While some simply may not feel the need to talk to others about HIV, for others this could contribute to significant loneliness and isolation, especially if it is a barrier to forming relationships with others. 1 in 5 people living with HIV said that they needed help with loneliness and isolation in the past year.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in the NHS, HIV stigma still exists. </a:t>
            </a:r>
            <a:r>
              <a:rPr lang="en-GB" sz="1200" kern="1200" dirty="0" smtClean="0">
                <a:solidFill>
                  <a:schemeClr val="tx1"/>
                </a:solidFill>
                <a:effectLst/>
                <a:latin typeface="+mn-lt"/>
                <a:ea typeface="+mn-ea"/>
                <a:cs typeface="+mn-cs"/>
              </a:rPr>
              <a:t>One </a:t>
            </a:r>
            <a:r>
              <a:rPr lang="en-GB" sz="1200" kern="1200" dirty="0">
                <a:solidFill>
                  <a:schemeClr val="tx1"/>
                </a:solidFill>
                <a:effectLst/>
                <a:latin typeface="+mn-lt"/>
                <a:ea typeface="+mn-ea"/>
                <a:cs typeface="+mn-cs"/>
              </a:rPr>
              <a:t>in 10 people living with HIV in the UK have been refused healthcare or delayed a treatment because of their HIV status</a:t>
            </a:r>
            <a:r>
              <a:rPr lang="en-GB" sz="1200" kern="120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14</a:t>
            </a:fld>
            <a:endParaRPr lang="en-GB"/>
          </a:p>
        </p:txBody>
      </p:sp>
    </p:spTree>
    <p:extLst>
      <p:ext uri="{BB962C8B-B14F-4D97-AF65-F5344CB8AC3E}">
        <p14:creationId xmlns:p14="http://schemas.microsoft.com/office/powerpoint/2010/main" val="383541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can all do our bit to tackle HIV stigma and support people living with HIV.</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RocktheRibbon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2020</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World AIDS Day campaign is ‘Rock the Ribbon’. We are encouraging everybody to wear their red ribbon with pride, show support for people living with HIV and help us end HIV in the UK for good by getting HIV</a:t>
            </a:r>
            <a:r>
              <a:rPr lang="en-GB" sz="1200" kern="1200" baseline="0" dirty="0">
                <a:solidFill>
                  <a:schemeClr val="tx1"/>
                </a:solidFill>
                <a:effectLst/>
                <a:latin typeface="+mn-lt"/>
                <a:ea typeface="+mn-ea"/>
                <a:cs typeface="+mn-cs"/>
              </a:rPr>
              <a:t> transmissions to zero and fighting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you order ribbons from us in advance, you could ask students if they would like to purchase a ribbon as they leave the assembly or during their lunch break. You can order red ribbons for free </a:t>
            </a:r>
            <a:r>
              <a:rPr lang="en-GB" sz="1200" i="1" u="sng" kern="1200" dirty="0">
                <a:solidFill>
                  <a:schemeClr val="tx1"/>
                </a:solidFill>
                <a:effectLst/>
                <a:latin typeface="+mn-lt"/>
                <a:ea typeface="+mn-ea"/>
                <a:cs typeface="+mn-cs"/>
                <a:hlinkClick r:id="rId3"/>
              </a:rPr>
              <a:t>here</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 HIV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challenge HIV stigma with the key facts you’ve learned today. If you hear someone saying stigmatising things about HIV, challenge them yourselves or tell an adult. Tell your friends and parents about this assembly and what you have learned. You can learn more HIV facts at </a:t>
            </a:r>
            <a:r>
              <a:rPr lang="en-GB" sz="1200" u="sng" kern="1200" dirty="0">
                <a:solidFill>
                  <a:schemeClr val="tx1"/>
                </a:solidFill>
                <a:effectLst/>
                <a:latin typeface="+mn-lt"/>
                <a:ea typeface="+mn-ea"/>
                <a:cs typeface="+mn-cs"/>
                <a:hlinkClick r:id="rId4"/>
              </a:rPr>
              <a:t>www.nat.org.uk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Treat people living with HIV with respect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someone tells you they have HIV, don’t tell anyone else without their permission. Be supportive, respect their confidentiality and treat them like you would treat anyone else.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Organise a fundraiser for an HIV organisation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Organise an event at your school or in your community to raise much-needed funds for HIV organisations in your local area or national organisations like NAT. We’ve got a list of great ideas for fundraising events at </a:t>
            </a:r>
            <a:r>
              <a:rPr lang="en-GB" sz="1200" u="sng" kern="1200" dirty="0">
                <a:solidFill>
                  <a:schemeClr val="tx1"/>
                </a:solidFill>
                <a:effectLst/>
                <a:latin typeface="+mn-lt"/>
                <a:ea typeface="+mn-ea"/>
                <a:cs typeface="+mn-cs"/>
                <a:hlinkClick r:id="rId5"/>
              </a:rPr>
              <a:t>http://www.worldaidsday.org/fundraising</a:t>
            </a:r>
            <a:r>
              <a:rPr lang="en-GB" dirty="0">
                <a:effectLst/>
              </a:rPr>
              <a:t> </a:t>
            </a:r>
            <a:r>
              <a:rPr lang="en-US" sz="1200" kern="1200" dirty="0">
                <a:solidFill>
                  <a:schemeClr val="tx1"/>
                </a:solidFill>
                <a:effectLst/>
                <a:latin typeface="+mn-lt"/>
                <a:ea typeface="+mn-ea"/>
                <a:cs typeface="+mn-cs"/>
              </a:rPr>
              <a:t>See </a:t>
            </a:r>
            <a:r>
              <a:rPr lang="en-US" sz="1200" u="sng" kern="1200" dirty="0">
                <a:solidFill>
                  <a:schemeClr val="tx1"/>
                </a:solidFill>
                <a:effectLst/>
                <a:latin typeface="+mn-lt"/>
                <a:ea typeface="+mn-ea"/>
                <a:cs typeface="+mn-cs"/>
                <a:hlinkClick r:id="rId6"/>
              </a:rPr>
              <a:t>www.worldaidsday.org</a:t>
            </a:r>
            <a:r>
              <a:rPr lang="en-US"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pPr marL="0" indent="0">
              <a:lnSpc>
                <a:spcPct val="120000"/>
              </a:lnSpc>
              <a:spcAft>
                <a:spcPts val="600"/>
              </a:spcAft>
              <a:buClr>
                <a:srgbClr val="DF1A28"/>
              </a:buClr>
              <a:buSzPct val="100000"/>
              <a:buFont typeface="Wingdings 2" panose="05020102010507070707" pitchFamily="18" charset="2"/>
              <a:buNone/>
            </a:pPr>
            <a:endParaRPr lang="en-GB" dirty="0"/>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15</a:t>
            </a:fld>
            <a:endParaRPr lang="en-GB"/>
          </a:p>
        </p:txBody>
      </p:sp>
    </p:spTree>
    <p:extLst>
      <p:ext uri="{BB962C8B-B14F-4D97-AF65-F5344CB8AC3E}">
        <p14:creationId xmlns:p14="http://schemas.microsoft.com/office/powerpoint/2010/main" val="184258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key messages we would like students </a:t>
            </a:r>
            <a:r>
              <a:rPr lang="en-GB" kern="1200" dirty="0">
                <a:effectLst/>
              </a:rPr>
              <a:t>to </a:t>
            </a:r>
            <a:r>
              <a:rPr lang="en-GB" dirty="0"/>
              <a:t>take away from this assembly</a:t>
            </a:r>
            <a:r>
              <a:rPr lang="en-GB" kern="1200" dirty="0">
                <a:effectLst/>
              </a:rPr>
              <a:t>.</a:t>
            </a:r>
            <a:endParaRPr lang="en-US" dirty="0"/>
          </a:p>
          <a:p>
            <a:r>
              <a:rPr lang="en-GB" kern="1200" dirty="0">
                <a:effectLst/>
              </a:rPr>
              <a:t> </a:t>
            </a:r>
            <a:endParaRPr lang="en-GB" dirty="0">
              <a:cs typeface="Calibri"/>
            </a:endParaRPr>
          </a:p>
          <a:p>
            <a:r>
              <a:rPr lang="en-GB" dirty="0"/>
              <a:t>•    HIV is a virus that attacks the body’s immune system. It </a:t>
            </a:r>
            <a:r>
              <a:rPr lang="en-GB" kern="1200" dirty="0">
                <a:effectLst/>
              </a:rPr>
              <a:t>is </a:t>
            </a:r>
            <a:r>
              <a:rPr lang="en-GB" dirty="0"/>
              <a:t>not </a:t>
            </a:r>
            <a:r>
              <a:rPr lang="en-GB" kern="1200" dirty="0">
                <a:effectLst/>
              </a:rPr>
              <a:t>the </a:t>
            </a:r>
            <a:r>
              <a:rPr lang="en-GB" dirty="0"/>
              <a:t>same as AIDS. </a:t>
            </a:r>
          </a:p>
          <a:p>
            <a:r>
              <a:rPr lang="en-GB" dirty="0"/>
              <a:t>•    With effective medication</a:t>
            </a:r>
            <a:r>
              <a:rPr lang="en-GB" kern="1200" dirty="0">
                <a:effectLst/>
              </a:rPr>
              <a:t>, people living with HIV </a:t>
            </a:r>
            <a:r>
              <a:rPr lang="en-GB" dirty="0"/>
              <a:t>can’t pass on </a:t>
            </a:r>
            <a:r>
              <a:rPr lang="en-GB" kern="1200" dirty="0">
                <a:effectLst/>
              </a:rPr>
              <a:t>the </a:t>
            </a:r>
            <a:r>
              <a:rPr lang="en-GB" dirty="0"/>
              <a:t>virus </a:t>
            </a:r>
            <a:r>
              <a:rPr lang="en-GB" kern="1200" baseline="0" dirty="0">
                <a:effectLst/>
              </a:rPr>
              <a:t>and </a:t>
            </a:r>
            <a:r>
              <a:rPr lang="en-GB" kern="1200" dirty="0">
                <a:effectLst/>
              </a:rPr>
              <a:t>can </a:t>
            </a:r>
            <a:r>
              <a:rPr lang="en-GB" dirty="0"/>
              <a:t>live as long as anyone else</a:t>
            </a:r>
            <a:r>
              <a:rPr lang="en-GB" kern="1200" dirty="0">
                <a:effectLst/>
              </a:rPr>
              <a:t>.</a:t>
            </a:r>
            <a:r>
              <a:rPr lang="en-GB" dirty="0"/>
              <a:t> </a:t>
            </a:r>
            <a:endParaRPr lang="en-GB" dirty="0">
              <a:cs typeface="Calibri"/>
            </a:endParaRPr>
          </a:p>
          <a:p>
            <a:r>
              <a:rPr lang="en-GB" dirty="0"/>
              <a:t>•    </a:t>
            </a:r>
            <a:r>
              <a:rPr lang="en-GB" kern="1200" dirty="0">
                <a:effectLst/>
              </a:rPr>
              <a:t>HIV stigma can </a:t>
            </a:r>
            <a:r>
              <a:rPr lang="en-GB" dirty="0"/>
              <a:t>make life difficult for people living </a:t>
            </a:r>
            <a:r>
              <a:rPr lang="en-GB" kern="1200" dirty="0">
                <a:effectLst/>
              </a:rPr>
              <a:t>with HIV.</a:t>
            </a:r>
            <a:endParaRPr lang="en-GB" dirty="0">
              <a:cs typeface="Calibri"/>
            </a:endParaRPr>
          </a:p>
          <a:p>
            <a:r>
              <a:rPr lang="en-GB" dirty="0"/>
              <a:t>•   </a:t>
            </a:r>
            <a:r>
              <a:rPr lang="en-GB" kern="1200" dirty="0">
                <a:effectLst/>
              </a:rPr>
              <a:t> You can </a:t>
            </a:r>
            <a:r>
              <a:rPr lang="en-GB" dirty="0"/>
              <a:t>support World AIDS day by wearing a red ribbon, keeping yourself and others informed about </a:t>
            </a:r>
            <a:r>
              <a:rPr lang="en-GB" kern="1200" dirty="0">
                <a:effectLst/>
              </a:rPr>
              <a:t>HIV </a:t>
            </a:r>
            <a:r>
              <a:rPr lang="en-GB" dirty="0"/>
              <a:t>and treating </a:t>
            </a:r>
            <a:r>
              <a:rPr lang="en-GB" kern="1200" dirty="0">
                <a:effectLst/>
              </a:rPr>
              <a:t>people living with HIV with respect.</a:t>
            </a: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16</a:t>
            </a:fld>
            <a:endParaRPr lang="en-GB"/>
          </a:p>
        </p:txBody>
      </p:sp>
    </p:spTree>
    <p:extLst>
      <p:ext uri="{BB962C8B-B14F-4D97-AF65-F5344CB8AC3E}">
        <p14:creationId xmlns:p14="http://schemas.microsoft.com/office/powerpoint/2010/main" val="167200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3</a:t>
            </a:fld>
            <a:endParaRPr lang="en-GB"/>
          </a:p>
        </p:txBody>
      </p:sp>
    </p:spTree>
    <p:extLst>
      <p:ext uri="{BB962C8B-B14F-4D97-AF65-F5344CB8AC3E}">
        <p14:creationId xmlns:p14="http://schemas.microsoft.com/office/powerpoint/2010/main" val="272090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4</a:t>
            </a:fld>
            <a:endParaRPr lang="en-GB"/>
          </a:p>
        </p:txBody>
      </p:sp>
    </p:spTree>
    <p:extLst>
      <p:ext uri="{BB962C8B-B14F-4D97-AF65-F5344CB8AC3E}">
        <p14:creationId xmlns:p14="http://schemas.microsoft.com/office/powerpoint/2010/main" val="352729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entire world?</a:t>
            </a:r>
          </a:p>
          <a:p>
            <a:r>
              <a:rPr lang="en-GB" sz="1200" kern="1200" dirty="0">
                <a:solidFill>
                  <a:schemeClr val="tx1"/>
                </a:solidFill>
                <a:effectLst/>
                <a:latin typeface="+mn-lt"/>
                <a:ea typeface="+mn-ea"/>
                <a:cs typeface="+mn-cs"/>
              </a:rPr>
              <a:t>A: In 2019, there were around 38 million people living with HIV globally. In some countries, people can struggle to access testing or treatment. </a:t>
            </a:r>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5</a:t>
            </a:fld>
            <a:endParaRPr lang="en-GB"/>
          </a:p>
        </p:txBody>
      </p:sp>
    </p:spTree>
    <p:extLst>
      <p:ext uri="{BB962C8B-B14F-4D97-AF65-F5344CB8AC3E}">
        <p14:creationId xmlns:p14="http://schemas.microsoft.com/office/powerpoint/2010/main" val="133771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Q: How many people are living with HIV in the 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Around 103,800 people are living with HIV in the UK</a:t>
            </a:r>
            <a:r>
              <a:rPr lang="en-GB" sz="1200" kern="1200" baseline="0" dirty="0">
                <a:solidFill>
                  <a:schemeClr val="tx1"/>
                </a:solidFill>
                <a:effectLst/>
                <a:latin typeface="+mn-lt"/>
                <a:ea typeface="+mn-ea"/>
                <a:cs typeface="+mn-cs"/>
              </a:rPr>
              <a:t> as of 2019.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6</a:t>
            </a:fld>
            <a:endParaRPr lang="en-GB"/>
          </a:p>
        </p:txBody>
      </p:sp>
    </p:spTree>
    <p:extLst>
      <p:ext uri="{BB962C8B-B14F-4D97-AF65-F5344CB8AC3E}">
        <p14:creationId xmlns:p14="http://schemas.microsoft.com/office/powerpoint/2010/main" val="105131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UK but don’t know that they have it?</a:t>
            </a:r>
          </a:p>
          <a:p>
            <a:r>
              <a:rPr lang="en-GB" sz="1200" kern="1200" dirty="0">
                <a:solidFill>
                  <a:schemeClr val="tx1"/>
                </a:solidFill>
                <a:effectLst/>
                <a:latin typeface="+mn-lt"/>
                <a:ea typeface="+mn-ea"/>
                <a:cs typeface="+mn-cs"/>
              </a:rPr>
              <a:t>A: Of these, 1 in 12 people do not know they have HIV</a:t>
            </a:r>
            <a:r>
              <a:rPr lang="en-GB" sz="1200" kern="1200" baseline="0" dirty="0">
                <a:solidFill>
                  <a:schemeClr val="tx1"/>
                </a:solidFill>
                <a:effectLst/>
                <a:latin typeface="+mn-lt"/>
                <a:ea typeface="+mn-ea"/>
                <a:cs typeface="+mn-cs"/>
              </a:rPr>
              <a:t> (or about eight per cent).</a:t>
            </a:r>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7</a:t>
            </a:fld>
            <a:endParaRPr lang="en-GB"/>
          </a:p>
        </p:txBody>
      </p:sp>
    </p:spTree>
    <p:extLst>
      <p:ext uri="{BB962C8B-B14F-4D97-AF65-F5344CB8AC3E}">
        <p14:creationId xmlns:p14="http://schemas.microsoft.com/office/powerpoint/2010/main" val="70802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Does anyone know how HIV is passed on to other people?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In the UK, the two main routes of getting HIV is by:</a:t>
            </a:r>
          </a:p>
          <a:p>
            <a:pPr lvl="0"/>
            <a:r>
              <a:rPr lang="en-GB" sz="1200" kern="1200" dirty="0">
                <a:solidFill>
                  <a:schemeClr val="tx1"/>
                </a:solidFill>
                <a:effectLst/>
                <a:latin typeface="+mn-lt"/>
                <a:ea typeface="+mn-ea"/>
                <a:cs typeface="+mn-cs"/>
              </a:rPr>
              <a:t>1. Having sex without condoms or other form of protection. Other forms of protection include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a drug a person can take to stop them from getting HIV, and HIV treatment. If a person living with HIV is on effective treatment, they can’t pass HIV on.</a:t>
            </a:r>
          </a:p>
          <a:p>
            <a:pPr lvl="0"/>
            <a:r>
              <a:rPr lang="en-GB" sz="1200" kern="1200" dirty="0">
                <a:solidFill>
                  <a:schemeClr val="tx1"/>
                </a:solidFill>
                <a:effectLst/>
                <a:latin typeface="+mn-lt"/>
                <a:ea typeface="+mn-ea"/>
                <a:cs typeface="+mn-cs"/>
              </a:rPr>
              <a:t>2. Sharing needles and injecting equipment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Anyone</a:t>
            </a:r>
            <a:r>
              <a:rPr lang="en-GB" sz="1200" kern="1200" dirty="0">
                <a:solidFill>
                  <a:schemeClr val="tx1"/>
                </a:solidFill>
                <a:effectLst/>
                <a:latin typeface="+mn-lt"/>
                <a:ea typeface="+mn-ea"/>
                <a:cs typeface="+mn-cs"/>
              </a:rPr>
              <a:t> can get HIV if they are exposed to HIV via these routes.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Elsewhere in the world, there is also a risk for pregnant women passing HIV on to their babies, but this doesn’t really happen in the UK because HIV treatment stops this from happening.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are the </a:t>
            </a:r>
            <a:r>
              <a:rPr lang="en-GB" sz="1200" u="sng" kern="1200" dirty="0">
                <a:solidFill>
                  <a:schemeClr val="tx1"/>
                </a:solidFill>
                <a:effectLst/>
                <a:latin typeface="+mn-lt"/>
                <a:ea typeface="+mn-ea"/>
                <a:cs typeface="+mn-cs"/>
              </a:rPr>
              <a:t>only</a:t>
            </a:r>
            <a:r>
              <a:rPr lang="en-GB" sz="1200" kern="1200" dirty="0">
                <a:solidFill>
                  <a:schemeClr val="tx1"/>
                </a:solidFill>
                <a:effectLst/>
                <a:latin typeface="+mn-lt"/>
                <a:ea typeface="+mn-ea"/>
                <a:cs typeface="+mn-cs"/>
              </a:rPr>
              <a:t> ways HIV can be passed on. There is no risk of passing on HIV through day-to-day contact, touching, kissing or any other way.</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Other examples of things you </a:t>
            </a:r>
            <a:r>
              <a:rPr lang="en-GB" sz="1200" b="1" i="1" u="sng" kern="1200" dirty="0">
                <a:solidFill>
                  <a:schemeClr val="tx1"/>
                </a:solidFill>
                <a:effectLst/>
                <a:latin typeface="+mn-lt"/>
                <a:ea typeface="+mn-ea"/>
                <a:cs typeface="+mn-cs"/>
              </a:rPr>
              <a:t>can’t</a:t>
            </a:r>
            <a:r>
              <a:rPr lang="en-GB" sz="1200" i="1" kern="1200" dirty="0">
                <a:solidFill>
                  <a:schemeClr val="tx1"/>
                </a:solidFill>
                <a:effectLst/>
                <a:latin typeface="+mn-lt"/>
                <a:ea typeface="+mn-ea"/>
                <a:cs typeface="+mn-cs"/>
              </a:rPr>
              <a:t> get HIV from include biting, spitting, sharing cutlery, loo seats or sharing tooth brushes.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8</a:t>
            </a:fld>
            <a:endParaRPr lang="en-GB"/>
          </a:p>
        </p:txBody>
      </p:sp>
    </p:spTree>
    <p:extLst>
      <p:ext uri="{BB962C8B-B14F-4D97-AF65-F5344CB8AC3E}">
        <p14:creationId xmlns:p14="http://schemas.microsoft.com/office/powerpoint/2010/main" val="101508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What methods can be used to prevent HIV from being passed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To prevent HIV being passed on, the following methods can be used:</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Condoms:</a:t>
            </a:r>
            <a:r>
              <a:rPr lang="en-GB" sz="1200" kern="1200" dirty="0">
                <a:solidFill>
                  <a:schemeClr val="tx1"/>
                </a:solidFill>
                <a:effectLst/>
                <a:latin typeface="+mn-lt"/>
                <a:ea typeface="+mn-ea"/>
                <a:cs typeface="+mn-cs"/>
              </a:rPr>
              <a:t> Using condoms when having sex can prevent HIV from being passed on. Condoms have the additional benefit of preventing all other STIs and pregnancy too.</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PEP and </a:t>
            </a:r>
            <a:r>
              <a:rPr lang="en-GB" sz="1200" b="1" kern="1200" dirty="0" err="1">
                <a:solidFill>
                  <a:schemeClr val="tx1"/>
                </a:solidFill>
                <a:effectLst/>
                <a:latin typeface="+mn-lt"/>
                <a:ea typeface="+mn-ea"/>
                <a:cs typeface="+mn-cs"/>
              </a:rPr>
              <a:t>PrEP</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PEP can be taken 48 hours after possible exposure to HIV, for example, if a person has had unprotected sex. It can be prescribed in sexual health clinics or in hospital.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is a pill that is taken daily to prevent exposure to HIV. It is available on the NHS to those who are</a:t>
            </a:r>
            <a:r>
              <a:rPr lang="en-GB" sz="1200" kern="1200" baseline="0" dirty="0">
                <a:solidFill>
                  <a:schemeClr val="tx1"/>
                </a:solidFill>
                <a:effectLst/>
                <a:latin typeface="+mn-lt"/>
                <a:ea typeface="+mn-ea"/>
                <a:cs typeface="+mn-cs"/>
              </a:rPr>
              <a:t> most at risk of HIV.</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U=U:</a:t>
            </a:r>
            <a:r>
              <a:rPr lang="en-GB" sz="1200" kern="1200" dirty="0">
                <a:solidFill>
                  <a:schemeClr val="tx1"/>
                </a:solidFill>
                <a:effectLst/>
                <a:latin typeface="+mn-lt"/>
                <a:ea typeface="+mn-ea"/>
                <a:cs typeface="+mn-cs"/>
              </a:rPr>
              <a:t> U=U means ‘Undetectable = </a:t>
            </a:r>
            <a:r>
              <a:rPr lang="en-GB" sz="1200" kern="1200" dirty="0" err="1">
                <a:solidFill>
                  <a:schemeClr val="tx1"/>
                </a:solidFill>
                <a:effectLst/>
                <a:latin typeface="+mn-lt"/>
                <a:ea typeface="+mn-ea"/>
                <a:cs typeface="+mn-cs"/>
              </a:rPr>
              <a:t>Untransmissible</a:t>
            </a:r>
            <a:r>
              <a:rPr lang="en-GB" sz="1200" kern="1200" dirty="0">
                <a:solidFill>
                  <a:schemeClr val="tx1"/>
                </a:solidFill>
                <a:effectLst/>
                <a:latin typeface="+mn-lt"/>
                <a:ea typeface="+mn-ea"/>
                <a:cs typeface="+mn-cs"/>
              </a:rPr>
              <a:t>’. When someone living with HIV is on good treatment, the amount of virus in the body is reduced to ‘undetectable’ levels and they can’t pass on HIV to their sexual partners.</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Clean needles and other ways of reducing harms from injecting drug use: </a:t>
            </a:r>
            <a:r>
              <a:rPr lang="en-GB" sz="1200" kern="1200" dirty="0">
                <a:solidFill>
                  <a:schemeClr val="tx1"/>
                </a:solidFill>
                <a:effectLst/>
                <a:latin typeface="+mn-lt"/>
                <a:ea typeface="+mn-ea"/>
                <a:cs typeface="+mn-cs"/>
              </a:rPr>
              <a:t>Clean needles and other equipment are distributed to people who inject drugs to prevent sharing of needles.</a:t>
            </a:r>
          </a:p>
          <a:p>
            <a:pPr lvl="0"/>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on U=U, see </a:t>
            </a:r>
            <a:r>
              <a:rPr lang="en-GB" sz="1200" u="sng" kern="1200" dirty="0">
                <a:solidFill>
                  <a:schemeClr val="tx1"/>
                </a:solidFill>
                <a:effectLst/>
                <a:latin typeface="+mn-lt"/>
                <a:ea typeface="+mn-ea"/>
                <a:cs typeface="+mn-cs"/>
                <a:hlinkClick r:id="rId3"/>
              </a:rPr>
              <a:t>http://i-base.info/htb/32308</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students can access free condoms in your local area (e.g. available from the school nurse, young people’s sexual health clinic, etc.) If you’re not sure, you can find this information at </a:t>
            </a:r>
            <a:r>
              <a:rPr lang="en-GB" sz="1200" u="sng" kern="1200" dirty="0">
                <a:solidFill>
                  <a:schemeClr val="tx1"/>
                </a:solidFill>
                <a:effectLst/>
                <a:latin typeface="+mn-lt"/>
                <a:ea typeface="+mn-ea"/>
                <a:cs typeface="+mn-cs"/>
                <a:hlinkClick r:id="rId4"/>
              </a:rPr>
              <a:t>https://www.nhs.uk/service-search/Sexual-health-services-for-young-people/LocationSearch/735</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cs typeface="Calibri" panose="020F0502020204030204"/>
            </a:endParaRPr>
          </a:p>
          <a:p>
            <a:endParaRPr lang="en-GB" sz="1200" i="1"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219220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find out if they have HIV by getting tested for it. An HIV test is usually taken by a finger-prick test. You can get an HIV test at your doctor’s or at a sexual health clinic.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start having sex, it’s important to get tested regularly so you know your status. Do you remember the 1 in 12 people who don’t know they have HIV from the previous slide? This is a problem because if someone has HIV, the longer it’s left untreated the more ill they can become.</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students can go for an HIV test in your local area. You can find this information at </a:t>
            </a:r>
            <a:r>
              <a:rPr lang="en-GB" sz="1200" u="sng" kern="1200" dirty="0">
                <a:solidFill>
                  <a:schemeClr val="tx1"/>
                </a:solidFill>
                <a:effectLst/>
                <a:latin typeface="+mn-lt"/>
                <a:ea typeface="+mn-ea"/>
                <a:cs typeface="+mn-cs"/>
                <a:hlinkClick r:id="rId3"/>
              </a:rPr>
              <a:t>https://www.nhs.uk/Service-Search/HIV-testing/LocationSearch/418</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131171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DEEE3CF-E06B-44A2-BD8C-DC3C7286CD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6388FA6-E8E9-4CCC-8880-207DE67D8B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07C6385-50E2-498A-95FF-0C8EF73541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1EA85D7-22F4-4767-AEB1-DF2009E658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7100E34D-5541-4396-AFF9-8C98354ED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6" name="Footer Placeholder 5">
            <a:extLst>
              <a:ext uri="{FF2B5EF4-FFF2-40B4-BE49-F238E27FC236}">
                <a16:creationId xmlns=""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630D1BE-8B56-4EE5-B171-680E163FD2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6273939-AE40-4A39-A9E0-BF0A5A3474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8" name="Footer Placeholder 7">
            <a:extLst>
              <a:ext uri="{FF2B5EF4-FFF2-40B4-BE49-F238E27FC236}">
                <a16:creationId xmlns=""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4" name="Footer Placeholder 3">
            <a:extLst>
              <a:ext uri="{FF2B5EF4-FFF2-40B4-BE49-F238E27FC236}">
                <a16:creationId xmlns=""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3" name="Footer Placeholder 2">
            <a:extLst>
              <a:ext uri="{FF2B5EF4-FFF2-40B4-BE49-F238E27FC236}">
                <a16:creationId xmlns=""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6" name="Footer Placeholder 5">
            <a:extLst>
              <a:ext uri="{FF2B5EF4-FFF2-40B4-BE49-F238E27FC236}">
                <a16:creationId xmlns=""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6" name="Footer Placeholder 5">
            <a:extLst>
              <a:ext uri="{FF2B5EF4-FFF2-40B4-BE49-F238E27FC236}">
                <a16:creationId xmlns=""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29/10/2020</a:t>
            </a:fld>
            <a:endParaRPr lang="en-GB"/>
          </a:p>
        </p:txBody>
      </p:sp>
      <p:sp>
        <p:nvSpPr>
          <p:cNvPr id="5" name="Footer Placeholder 4">
            <a:extLst>
              <a:ext uri="{FF2B5EF4-FFF2-40B4-BE49-F238E27FC236}">
                <a16:creationId xmlns="" xmlns:a16="http://schemas.microsoft.com/office/drawing/2014/main"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hangingperceptions.co.uk/" TargetMode="Externa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youtu.be/r88CC8UTrOI" TargetMode="External"/><Relationship Id="rId2" Type="http://schemas.openxmlformats.org/officeDocument/2006/relationships/slideLayout" Target="../slideLayouts/slideLayout2.xml"/><Relationship Id="rId1" Type="http://schemas.openxmlformats.org/officeDocument/2006/relationships/video" Target="https://www.youtube.com/embed/r88CC8UTrOI?start=1&amp;feature=oembed" TargetMode="Externa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changingperceptions.co.uk/" TargetMode="Externa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 xmlns:a16="http://schemas.microsoft.com/office/drawing/2014/main" id="{5F6389E1-A56E-4E04-8CA9-0E814B6CF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10" name="TextBox 9">
            <a:extLst>
              <a:ext uri="{FF2B5EF4-FFF2-40B4-BE49-F238E27FC236}">
                <a16:creationId xmlns="" xmlns:a16="http://schemas.microsoft.com/office/drawing/2014/main" id="{26CEEBF8-C765-48B5-8D0E-CEF31E5CA89D}"/>
              </a:ext>
            </a:extLst>
          </p:cNvPr>
          <p:cNvSpPr txBox="1"/>
          <p:nvPr/>
        </p:nvSpPr>
        <p:spPr>
          <a:xfrm>
            <a:off x="263130" y="568724"/>
            <a:ext cx="6833175" cy="3416320"/>
          </a:xfrm>
          <a:prstGeom prst="rect">
            <a:avLst/>
          </a:prstGeom>
          <a:noFill/>
        </p:spPr>
        <p:txBody>
          <a:bodyPr wrap="square" rtlCol="0">
            <a:spAutoFit/>
          </a:bodyPr>
          <a:lstStyle/>
          <a:p>
            <a:r>
              <a:rPr lang="en-GB" sz="7200" b="1" spc="-150" dirty="0">
                <a:solidFill>
                  <a:srgbClr val="DB291C"/>
                </a:solidFill>
                <a:latin typeface="Arial" panose="020B0604020202020204" pitchFamily="34" charset="0"/>
                <a:cs typeface="Arial" panose="020B0604020202020204" pitchFamily="34" charset="0"/>
              </a:rPr>
              <a:t>World AIDS Day </a:t>
            </a:r>
          </a:p>
          <a:p>
            <a:r>
              <a:rPr lang="en-GB" sz="7200" b="1" spc="-150" dirty="0">
                <a:solidFill>
                  <a:srgbClr val="DB291C"/>
                </a:solidFill>
                <a:latin typeface="Arial" panose="020B0604020202020204" pitchFamily="34" charset="0"/>
                <a:cs typeface="Arial" panose="020B0604020202020204" pitchFamily="34" charset="0"/>
              </a:rPr>
              <a:t>2020</a:t>
            </a:r>
          </a:p>
          <a:p>
            <a:r>
              <a:rPr lang="en-GB" sz="7200" b="1" spc="-150" dirty="0">
                <a:solidFill>
                  <a:srgbClr val="FF1122"/>
                </a:solidFill>
                <a:latin typeface="Arial" panose="020B0604020202020204" pitchFamily="34" charset="0"/>
                <a:cs typeface="Arial" panose="020B0604020202020204" pitchFamily="34" charset="0"/>
              </a:rPr>
              <a:t>HIV in the UK</a:t>
            </a:r>
          </a:p>
        </p:txBody>
      </p:sp>
      <p:pic>
        <p:nvPicPr>
          <p:cNvPr id="4" name="Picture 3" descr="A close up of a sign&#10;&#10;Description automatically generated">
            <a:extLst>
              <a:ext uri="{FF2B5EF4-FFF2-40B4-BE49-F238E27FC236}">
                <a16:creationId xmlns="" xmlns:a16="http://schemas.microsoft.com/office/drawing/2014/main" id="{FA017E5D-30D2-4DE3-82C5-53F721E89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673" y="364008"/>
            <a:ext cx="4307829" cy="2605375"/>
          </a:xfrm>
          <a:prstGeom prst="rect">
            <a:avLst/>
          </a:prstGeom>
        </p:spPr>
      </p:pic>
    </p:spTree>
    <p:extLst>
      <p:ext uri="{BB962C8B-B14F-4D97-AF65-F5344CB8AC3E}">
        <p14:creationId xmlns:p14="http://schemas.microsoft.com/office/powerpoint/2010/main" val="29055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Getting tested for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5" name="Picture 4" descr="Logo&#10;&#10;Description automatically generated">
            <a:extLst>
              <a:ext uri="{FF2B5EF4-FFF2-40B4-BE49-F238E27FC236}">
                <a16:creationId xmlns="" xmlns:a16="http://schemas.microsoft.com/office/drawing/2014/main" id="{60EDC33F-A113-4F05-B766-531108925D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77" r="5939"/>
          <a:stretch/>
        </p:blipFill>
        <p:spPr>
          <a:xfrm>
            <a:off x="1904762" y="1679851"/>
            <a:ext cx="7460185" cy="4225132"/>
          </a:xfrm>
          <a:prstGeom prst="rect">
            <a:avLst/>
          </a:prstGeom>
        </p:spPr>
      </p:pic>
    </p:spTree>
    <p:extLst>
      <p:ext uri="{BB962C8B-B14F-4D97-AF65-F5344CB8AC3E}">
        <p14:creationId xmlns:p14="http://schemas.microsoft.com/office/powerpoint/2010/main" val="352957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46116"/>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HIV treatment</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8" name="Picture 7">
            <a:extLst>
              <a:ext uri="{FF2B5EF4-FFF2-40B4-BE49-F238E27FC236}">
                <a16:creationId xmlns="" xmlns:a16="http://schemas.microsoft.com/office/drawing/2014/main" id="{3936F76C-E221-4E22-99B6-D446C2E7DC2E}"/>
              </a:ext>
            </a:extLst>
          </p:cNvPr>
          <p:cNvPicPr>
            <a:picLocks noChangeAspect="1"/>
          </p:cNvPicPr>
          <p:nvPr/>
        </p:nvPicPr>
        <p:blipFill rotWithShape="1">
          <a:blip r:embed="rId5"/>
          <a:srcRect l="5687" t="15092" r="49231" b="6610"/>
          <a:stretch/>
        </p:blipFill>
        <p:spPr>
          <a:xfrm>
            <a:off x="1904762" y="1614705"/>
            <a:ext cx="7043895" cy="4339658"/>
          </a:xfrm>
          <a:prstGeom prst="rect">
            <a:avLst/>
          </a:prstGeom>
        </p:spPr>
      </p:pic>
      <p:sp>
        <p:nvSpPr>
          <p:cNvPr id="9" name="TextBox 8">
            <a:extLst>
              <a:ext uri="{FF2B5EF4-FFF2-40B4-BE49-F238E27FC236}">
                <a16:creationId xmlns="" xmlns:a16="http://schemas.microsoft.com/office/drawing/2014/main" id="{3908FC56-E69B-4290-8663-3DDB38F3ECFE}"/>
              </a:ext>
            </a:extLst>
          </p:cNvPr>
          <p:cNvSpPr txBox="1"/>
          <p:nvPr/>
        </p:nvSpPr>
        <p:spPr>
          <a:xfrm>
            <a:off x="1906013" y="6148403"/>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6"/>
              </a:rPr>
              <a:t>Changing Perceptions</a:t>
            </a:r>
            <a:endParaRPr lang="en-GB" dirty="0"/>
          </a:p>
        </p:txBody>
      </p:sp>
    </p:spTree>
    <p:extLst>
      <p:ext uri="{BB962C8B-B14F-4D97-AF65-F5344CB8AC3E}">
        <p14:creationId xmlns:p14="http://schemas.microsoft.com/office/powerpoint/2010/main" val="294913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78224"/>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Rectangle 9">
            <a:extLst>
              <a:ext uri="{FF2B5EF4-FFF2-40B4-BE49-F238E27FC236}">
                <a16:creationId xmlns="" xmlns:a16="http://schemas.microsoft.com/office/drawing/2014/main" id="{1BA2AAC5-FD49-4199-87C6-D516E79E0EFE}"/>
              </a:ext>
            </a:extLst>
          </p:cNvPr>
          <p:cNvSpPr/>
          <p:nvPr/>
        </p:nvSpPr>
        <p:spPr>
          <a:xfrm>
            <a:off x="1904762" y="2159753"/>
            <a:ext cx="7460185" cy="2000548"/>
          </a:xfrm>
          <a:prstGeom prst="rect">
            <a:avLst/>
          </a:prstGeom>
          <a:ln>
            <a:solidFill>
              <a:srgbClr val="DF1A28"/>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4000" b="1" dirty="0">
                <a:solidFill>
                  <a:srgbClr val="3D3935"/>
                </a:solidFill>
                <a:latin typeface="Arial" panose="020B0604020202020204" pitchFamily="34" charset="0"/>
                <a:cs typeface="Arial" panose="020B0604020202020204" pitchFamily="34" charset="0"/>
              </a:rPr>
              <a:t>HIV stigma </a:t>
            </a:r>
          </a:p>
          <a:p>
            <a:r>
              <a:rPr lang="en-GB" sz="2800" dirty="0">
                <a:solidFill>
                  <a:srgbClr val="3D3935"/>
                </a:solidFill>
                <a:latin typeface="Arial" panose="020B0604020202020204" pitchFamily="34" charset="0"/>
                <a:cs typeface="Arial" panose="020B0604020202020204" pitchFamily="34" charset="0"/>
              </a:rPr>
              <a:t>def. </a:t>
            </a:r>
            <a:r>
              <a:rPr lang="en-US" sz="2800" i="1" dirty="0">
                <a:solidFill>
                  <a:srgbClr val="3D3935"/>
                </a:solidFill>
                <a:latin typeface="Arial" panose="020B0604020202020204" pitchFamily="34" charset="0"/>
                <a:cs typeface="Arial" panose="020B0604020202020204" pitchFamily="34" charset="0"/>
              </a:rPr>
              <a:t>When people living with HIV are judged and treated badly because of prejudice and assumptions about HIV.</a:t>
            </a:r>
            <a:endParaRPr lang="en-GB" sz="2800" i="1" dirty="0">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80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1"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Online Media 2" title="ChangingPerceptions">
            <a:hlinkClick r:id="" action="ppaction://media"/>
            <a:extLst>
              <a:ext uri="{FF2B5EF4-FFF2-40B4-BE49-F238E27FC236}">
                <a16:creationId xmlns="" xmlns:a16="http://schemas.microsoft.com/office/drawing/2014/main" id="{5C09234D-88AD-4314-BDE3-DA5663ABD0D9}"/>
              </a:ext>
            </a:extLst>
          </p:cNvPr>
          <p:cNvPicPr>
            <a:picLocks noRot="1" noChangeAspect="1"/>
          </p:cNvPicPr>
          <p:nvPr>
            <a:videoFile r:link="rId1"/>
          </p:nvPr>
        </p:nvPicPr>
        <p:blipFill>
          <a:blip r:embed="rId6"/>
          <a:stretch>
            <a:fillRect/>
          </a:stretch>
        </p:blipFill>
        <p:spPr>
          <a:xfrm>
            <a:off x="1904761" y="1714500"/>
            <a:ext cx="6096000" cy="3429000"/>
          </a:xfrm>
          <a:prstGeom prst="rect">
            <a:avLst/>
          </a:prstGeom>
        </p:spPr>
      </p:pic>
      <p:sp>
        <p:nvSpPr>
          <p:cNvPr id="4" name="TextBox 3">
            <a:extLst>
              <a:ext uri="{FF2B5EF4-FFF2-40B4-BE49-F238E27FC236}">
                <a16:creationId xmlns="" xmlns:a16="http://schemas.microsoft.com/office/drawing/2014/main" id="{3805DC30-5A4B-4CFF-BE24-49A84164F39B}"/>
              </a:ext>
            </a:extLst>
          </p:cNvPr>
          <p:cNvSpPr txBox="1"/>
          <p:nvPr/>
        </p:nvSpPr>
        <p:spPr>
          <a:xfrm>
            <a:off x="1904761" y="5441128"/>
            <a:ext cx="595634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Click above to watch the video or visit: </a:t>
            </a:r>
            <a:r>
              <a:rPr lang="en-US" sz="1400" dirty="0">
                <a:latin typeface="Arial" panose="020B0604020202020204" pitchFamily="34" charset="0"/>
                <a:cs typeface="Arial" panose="020B0604020202020204" pitchFamily="34" charset="0"/>
                <a:hlinkClick r:id="rId7"/>
              </a:rPr>
              <a:t>https://youtu.be/r88CC8UTrOI</a:t>
            </a:r>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2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73527"/>
            <a:ext cx="5544893" cy="923330"/>
          </a:xfrm>
          <a:prstGeom prst="rect">
            <a:avLst/>
          </a:prstGeom>
          <a:noFill/>
        </p:spPr>
        <p:txBody>
          <a:bodyPr wrap="square" rtlCol="0">
            <a:spAutoFit/>
          </a:bodyPr>
          <a:lstStyle/>
          <a:p>
            <a:r>
              <a:rPr lang="en-GB" sz="5400" b="1" spc="120" dirty="0">
                <a:solidFill>
                  <a:srgbClr val="DF1A28"/>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10" name="Group 9">
            <a:extLst>
              <a:ext uri="{FF2B5EF4-FFF2-40B4-BE49-F238E27FC236}">
                <a16:creationId xmlns="" xmlns:a16="http://schemas.microsoft.com/office/drawing/2014/main" id="{74C9CE04-F811-4C06-9AEB-DBCC87C50A8D}"/>
              </a:ext>
            </a:extLst>
          </p:cNvPr>
          <p:cNvGrpSpPr/>
          <p:nvPr/>
        </p:nvGrpSpPr>
        <p:grpSpPr>
          <a:xfrm>
            <a:off x="1974500" y="2186909"/>
            <a:ext cx="2104524" cy="2741057"/>
            <a:chOff x="2822990" y="2014106"/>
            <a:chExt cx="4071963" cy="4466028"/>
          </a:xfrm>
        </p:grpSpPr>
        <p:pic>
          <p:nvPicPr>
            <p:cNvPr id="11" name="Picture 10">
              <a:extLst>
                <a:ext uri="{FF2B5EF4-FFF2-40B4-BE49-F238E27FC236}">
                  <a16:creationId xmlns="" xmlns:a16="http://schemas.microsoft.com/office/drawing/2014/main" id="{672784DB-B502-4124-81B8-D3B529C86DC8}"/>
                </a:ext>
              </a:extLst>
            </p:cNvPr>
            <p:cNvPicPr>
              <a:picLocks noChangeAspect="1"/>
            </p:cNvPicPr>
            <p:nvPr/>
          </p:nvPicPr>
          <p:blipFill rotWithShape="1">
            <a:blip r:embed="rId5"/>
            <a:srcRect l="57593" t="33951" r="26851" b="46955"/>
            <a:stretch/>
          </p:blipFill>
          <p:spPr>
            <a:xfrm>
              <a:off x="2935112" y="2014106"/>
              <a:ext cx="2648600" cy="914400"/>
            </a:xfrm>
            <a:prstGeom prst="rect">
              <a:avLst/>
            </a:prstGeom>
          </p:spPr>
        </p:pic>
        <p:sp>
          <p:nvSpPr>
            <p:cNvPr id="12" name="TextBox 11">
              <a:extLst>
                <a:ext uri="{FF2B5EF4-FFF2-40B4-BE49-F238E27FC236}">
                  <a16:creationId xmlns="" xmlns:a16="http://schemas.microsoft.com/office/drawing/2014/main" id="{4C802468-2C3E-4085-8286-DCF2DD05048B}"/>
                </a:ext>
              </a:extLst>
            </p:cNvPr>
            <p:cNvSpPr txBox="1"/>
            <p:nvPr/>
          </p:nvSpPr>
          <p:spPr>
            <a:xfrm>
              <a:off x="2822990" y="2919746"/>
              <a:ext cx="4071963" cy="3560388"/>
            </a:xfrm>
            <a:prstGeom prst="rect">
              <a:avLst/>
            </a:prstGeom>
            <a:noFill/>
          </p:spPr>
          <p:txBody>
            <a:bodyPr wrap="square" rtlCol="0">
              <a:spAutoFit/>
            </a:bodyPr>
            <a:lstStyle/>
            <a:p>
              <a:r>
                <a:rPr lang="en-US" sz="2800" dirty="0">
                  <a:solidFill>
                    <a:srgbClr val="DB291C"/>
                  </a:solidFill>
                  <a:latin typeface="Arial" panose="020B0604020202020204" pitchFamily="34" charset="0"/>
                  <a:cs typeface="Arial" panose="020B0604020202020204" pitchFamily="34" charset="0"/>
                </a:rPr>
                <a:t>1 in 8 </a:t>
              </a:r>
            </a:p>
            <a:p>
              <a:r>
                <a:rPr lang="en-US" dirty="0">
                  <a:solidFill>
                    <a:srgbClr val="3D3935"/>
                  </a:solidFill>
                  <a:latin typeface="Arial" panose="020B0604020202020204" pitchFamily="34" charset="0"/>
                  <a:cs typeface="Arial" panose="020B0604020202020204" pitchFamily="34" charset="0"/>
                </a:rPr>
                <a:t>said they had never told anyone about their HIV status other than healthcare professionals.</a:t>
              </a:r>
              <a:endParaRPr lang="en-GB" dirty="0">
                <a:solidFill>
                  <a:srgbClr val="3D3935"/>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 xmlns:a16="http://schemas.microsoft.com/office/drawing/2014/main" id="{86E22440-DB08-4EF9-90D0-1F1D04516EBD}"/>
              </a:ext>
            </a:extLst>
          </p:cNvPr>
          <p:cNvGrpSpPr/>
          <p:nvPr/>
        </p:nvGrpSpPr>
        <p:grpSpPr>
          <a:xfrm>
            <a:off x="4299934" y="2303128"/>
            <a:ext cx="1811737" cy="2452026"/>
            <a:chOff x="2619720" y="4300273"/>
            <a:chExt cx="3076036" cy="4646282"/>
          </a:xfrm>
        </p:grpSpPr>
        <p:pic>
          <p:nvPicPr>
            <p:cNvPr id="15" name="Picture 14">
              <a:extLst>
                <a:ext uri="{FF2B5EF4-FFF2-40B4-BE49-F238E27FC236}">
                  <a16:creationId xmlns="" xmlns:a16="http://schemas.microsoft.com/office/drawing/2014/main" id="{1E08433B-1D87-4741-A1A2-7277632CBD30}"/>
                </a:ext>
              </a:extLst>
            </p:cNvPr>
            <p:cNvPicPr>
              <a:picLocks noChangeAspect="1"/>
            </p:cNvPicPr>
            <p:nvPr/>
          </p:nvPicPr>
          <p:blipFill rotWithShape="1">
            <a:blip r:embed="rId5"/>
            <a:srcRect l="76203" t="32963" r="11759" b="46954"/>
            <a:stretch/>
          </p:blipFill>
          <p:spPr>
            <a:xfrm>
              <a:off x="2738124" y="4300273"/>
              <a:ext cx="2315609" cy="1086556"/>
            </a:xfrm>
            <a:prstGeom prst="rect">
              <a:avLst/>
            </a:prstGeom>
          </p:spPr>
        </p:pic>
        <p:sp>
          <p:nvSpPr>
            <p:cNvPr id="16" name="TextBox 15">
              <a:extLst>
                <a:ext uri="{FF2B5EF4-FFF2-40B4-BE49-F238E27FC236}">
                  <a16:creationId xmlns="" xmlns:a16="http://schemas.microsoft.com/office/drawing/2014/main" id="{7EA2F404-5924-4D2B-AB98-6AA068315759}"/>
                </a:ext>
              </a:extLst>
            </p:cNvPr>
            <p:cNvSpPr txBox="1"/>
            <p:nvPr/>
          </p:nvSpPr>
          <p:spPr>
            <a:xfrm>
              <a:off x="2619720" y="5330727"/>
              <a:ext cx="3076036" cy="3615828"/>
            </a:xfrm>
            <a:prstGeom prst="rect">
              <a:avLst/>
            </a:prstGeom>
            <a:noFill/>
          </p:spPr>
          <p:txBody>
            <a:bodyPr wrap="square" rtlCol="0">
              <a:spAutoFit/>
            </a:bodyPr>
            <a:lstStyle/>
            <a:p>
              <a:r>
                <a:rPr lang="en-US" sz="2800" dirty="0">
                  <a:solidFill>
                    <a:srgbClr val="DF1A28"/>
                  </a:solidFill>
                  <a:latin typeface="Arial" panose="020B0604020202020204" pitchFamily="34" charset="0"/>
                  <a:cs typeface="Arial" panose="020B0604020202020204" pitchFamily="34" charset="0"/>
                </a:rPr>
                <a:t>1 in 5 </a:t>
              </a:r>
              <a:r>
                <a:rPr lang="en-US" dirty="0">
                  <a:solidFill>
                    <a:srgbClr val="3D3935"/>
                  </a:solidFill>
                  <a:latin typeface="Arial" panose="020B0604020202020204" pitchFamily="34" charset="0"/>
                  <a:cs typeface="Arial" panose="020B0604020202020204" pitchFamily="34" charset="0"/>
                </a:rPr>
                <a:t>people needed help with loneliness and isolation in the past year.</a:t>
              </a:r>
              <a:endParaRPr lang="en-GB" dirty="0">
                <a:solidFill>
                  <a:srgbClr val="3D3935"/>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 xmlns:a16="http://schemas.microsoft.com/office/drawing/2014/main" id="{3A5A7CE0-3AEB-42F5-BE44-8A67F09F5EF7}"/>
              </a:ext>
            </a:extLst>
          </p:cNvPr>
          <p:cNvGrpSpPr/>
          <p:nvPr/>
        </p:nvGrpSpPr>
        <p:grpSpPr>
          <a:xfrm>
            <a:off x="8679006" y="2139615"/>
            <a:ext cx="2179135" cy="2248159"/>
            <a:chOff x="7755255" y="1992366"/>
            <a:chExt cx="3076036" cy="3097361"/>
          </a:xfrm>
        </p:grpSpPr>
        <p:pic>
          <p:nvPicPr>
            <p:cNvPr id="18" name="Picture 17">
              <a:extLst>
                <a:ext uri="{FF2B5EF4-FFF2-40B4-BE49-F238E27FC236}">
                  <a16:creationId xmlns="" xmlns:a16="http://schemas.microsoft.com/office/drawing/2014/main" id="{19F5DBF0-8D19-4DBB-B585-A439D6C8D8BF}"/>
                </a:ext>
              </a:extLst>
            </p:cNvPr>
            <p:cNvPicPr>
              <a:picLocks noChangeAspect="1"/>
            </p:cNvPicPr>
            <p:nvPr/>
          </p:nvPicPr>
          <p:blipFill rotWithShape="1">
            <a:blip r:embed="rId6"/>
            <a:srcRect l="58241" t="44157" r="27315" b="35888"/>
            <a:stretch/>
          </p:blipFill>
          <p:spPr>
            <a:xfrm>
              <a:off x="7788196" y="1992366"/>
              <a:ext cx="2138776" cy="830996"/>
            </a:xfrm>
            <a:prstGeom prst="rect">
              <a:avLst/>
            </a:prstGeom>
          </p:spPr>
        </p:pic>
        <p:sp>
          <p:nvSpPr>
            <p:cNvPr id="19" name="TextBox 18">
              <a:extLst>
                <a:ext uri="{FF2B5EF4-FFF2-40B4-BE49-F238E27FC236}">
                  <a16:creationId xmlns="" xmlns:a16="http://schemas.microsoft.com/office/drawing/2014/main" id="{7642E408-3384-4F93-9F40-A413D7B89CAA}"/>
                </a:ext>
              </a:extLst>
            </p:cNvPr>
            <p:cNvSpPr txBox="1"/>
            <p:nvPr/>
          </p:nvSpPr>
          <p:spPr>
            <a:xfrm>
              <a:off x="7755255" y="2842349"/>
              <a:ext cx="3076036" cy="2247378"/>
            </a:xfrm>
            <a:prstGeom prst="rect">
              <a:avLst/>
            </a:prstGeom>
            <a:noFill/>
          </p:spPr>
          <p:txBody>
            <a:bodyPr wrap="square" rtlCol="0">
              <a:spAutoFit/>
            </a:bodyPr>
            <a:lstStyle/>
            <a:p>
              <a:r>
                <a:rPr lang="en-US" sz="2800" dirty="0">
                  <a:solidFill>
                    <a:srgbClr val="DB291C"/>
                  </a:solidFill>
                  <a:latin typeface="Arial" panose="020B0604020202020204" pitchFamily="34" charset="0"/>
                  <a:cs typeface="Arial" panose="020B0604020202020204" pitchFamily="34" charset="0"/>
                </a:rPr>
                <a:t>1 in 3 </a:t>
              </a:r>
            </a:p>
            <a:p>
              <a:r>
                <a:rPr lang="en-US" dirty="0">
                  <a:solidFill>
                    <a:srgbClr val="3D3935"/>
                  </a:solidFill>
                  <a:latin typeface="Arial" panose="020B0604020202020204" pitchFamily="34" charset="0"/>
                  <a:cs typeface="Arial" panose="020B0604020202020204" pitchFamily="34" charset="0"/>
                </a:rPr>
                <a:t>worried that they would be treated differently to other patients.</a:t>
              </a:r>
              <a:endParaRPr lang="en-GB" dirty="0">
                <a:solidFill>
                  <a:srgbClr val="3D3935"/>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 xmlns:a16="http://schemas.microsoft.com/office/drawing/2014/main" id="{38C14A95-6BC2-4C1C-BBE3-35E9FFCC39ED}"/>
              </a:ext>
            </a:extLst>
          </p:cNvPr>
          <p:cNvGrpSpPr/>
          <p:nvPr/>
        </p:nvGrpSpPr>
        <p:grpSpPr>
          <a:xfrm>
            <a:off x="6402319" y="2045340"/>
            <a:ext cx="1986039" cy="2696161"/>
            <a:chOff x="7643921" y="3952923"/>
            <a:chExt cx="3711911" cy="4948414"/>
          </a:xfrm>
        </p:grpSpPr>
        <p:pic>
          <p:nvPicPr>
            <p:cNvPr id="21" name="Picture 20">
              <a:extLst>
                <a:ext uri="{FF2B5EF4-FFF2-40B4-BE49-F238E27FC236}">
                  <a16:creationId xmlns="" xmlns:a16="http://schemas.microsoft.com/office/drawing/2014/main" id="{6C1622DC-7E88-4BC7-99A5-BBCCB0F7C663}"/>
                </a:ext>
              </a:extLst>
            </p:cNvPr>
            <p:cNvPicPr>
              <a:picLocks noChangeAspect="1"/>
            </p:cNvPicPr>
            <p:nvPr/>
          </p:nvPicPr>
          <p:blipFill rotWithShape="1">
            <a:blip r:embed="rId7"/>
            <a:srcRect l="81009" t="38560" r="9443" b="26543"/>
            <a:stretch/>
          </p:blipFill>
          <p:spPr>
            <a:xfrm>
              <a:off x="7748873" y="3952923"/>
              <a:ext cx="1484150" cy="1525559"/>
            </a:xfrm>
            <a:prstGeom prst="rect">
              <a:avLst/>
            </a:prstGeom>
          </p:spPr>
        </p:pic>
        <p:sp>
          <p:nvSpPr>
            <p:cNvPr id="22" name="TextBox 21">
              <a:extLst>
                <a:ext uri="{FF2B5EF4-FFF2-40B4-BE49-F238E27FC236}">
                  <a16:creationId xmlns="" xmlns:a16="http://schemas.microsoft.com/office/drawing/2014/main" id="{E44269A3-5DBD-4B7D-8AAC-2DB5AEF34672}"/>
                </a:ext>
              </a:extLst>
            </p:cNvPr>
            <p:cNvSpPr txBox="1"/>
            <p:nvPr/>
          </p:nvSpPr>
          <p:spPr>
            <a:xfrm>
              <a:off x="7643921" y="5399084"/>
              <a:ext cx="3711911" cy="3502253"/>
            </a:xfrm>
            <a:prstGeom prst="rect">
              <a:avLst/>
            </a:prstGeom>
            <a:noFill/>
          </p:spPr>
          <p:txBody>
            <a:bodyPr wrap="square" rtlCol="0">
              <a:spAutoFit/>
            </a:bodyPr>
            <a:lstStyle/>
            <a:p>
              <a:r>
                <a:rPr lang="en-US" sz="2800" dirty="0">
                  <a:solidFill>
                    <a:srgbClr val="DF1A28"/>
                  </a:solidFill>
                  <a:latin typeface="Arial" panose="020B0604020202020204" pitchFamily="34" charset="0"/>
                  <a:cs typeface="Arial" panose="020B0604020202020204" pitchFamily="34" charset="0"/>
                </a:rPr>
                <a:t>1 in 10 </a:t>
              </a:r>
            </a:p>
            <a:p>
              <a:r>
                <a:rPr lang="en-US" dirty="0">
                  <a:solidFill>
                    <a:srgbClr val="3D3935"/>
                  </a:solidFill>
                  <a:latin typeface="Arial" panose="020B0604020202020204" pitchFamily="34" charset="0"/>
                  <a:cs typeface="Arial" panose="020B0604020202020204" pitchFamily="34" charset="0"/>
                </a:rPr>
                <a:t>had been denied or refused a health treatment or procedure that they needed.</a:t>
              </a:r>
              <a:endParaRPr lang="en-GB" dirty="0">
                <a:solidFill>
                  <a:srgbClr val="3D3935"/>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 xmlns:a16="http://schemas.microsoft.com/office/drawing/2014/main" id="{4BBB5C24-B85A-4897-B28B-147FB47B969C}"/>
              </a:ext>
            </a:extLst>
          </p:cNvPr>
          <p:cNvSpPr txBox="1"/>
          <p:nvPr/>
        </p:nvSpPr>
        <p:spPr>
          <a:xfrm>
            <a:off x="1904762" y="6222863"/>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8"/>
              </a:rPr>
              <a:t>Changing Perceptions</a:t>
            </a:r>
            <a:endParaRPr lang="en-GB" dirty="0"/>
          </a:p>
        </p:txBody>
      </p:sp>
    </p:spTree>
    <p:extLst>
      <p:ext uri="{BB962C8B-B14F-4D97-AF65-F5344CB8AC3E}">
        <p14:creationId xmlns:p14="http://schemas.microsoft.com/office/powerpoint/2010/main" val="82125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A0D4DC65-77EA-4E8A-819F-B028F7EBE719}"/>
              </a:ext>
            </a:extLst>
          </p:cNvPr>
          <p:cNvSpPr txBox="1"/>
          <p:nvPr/>
        </p:nvSpPr>
        <p:spPr>
          <a:xfrm>
            <a:off x="1904762" y="1619277"/>
            <a:ext cx="6268120" cy="4566058"/>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b="1" dirty="0">
                <a:solidFill>
                  <a:srgbClr val="DF1A28"/>
                </a:solidFill>
                <a:latin typeface="Arial" panose="020B0604020202020204" pitchFamily="34" charset="0"/>
                <a:cs typeface="Arial" panose="020B0604020202020204" pitchFamily="34" charset="0"/>
              </a:rPr>
              <a:t>#</a:t>
            </a:r>
            <a:r>
              <a:rPr lang="en-GB" sz="2800" b="1" dirty="0" err="1">
                <a:solidFill>
                  <a:srgbClr val="DF1A28"/>
                </a:solidFill>
                <a:latin typeface="Arial" panose="020B0604020202020204" pitchFamily="34" charset="0"/>
                <a:cs typeface="Arial" panose="020B0604020202020204" pitchFamily="34" charset="0"/>
              </a:rPr>
              <a:t>RockTheRibbon</a:t>
            </a:r>
            <a:endParaRPr lang="en-GB" sz="2800" b="1" dirty="0">
              <a:solidFill>
                <a:srgbClr val="DF1A28"/>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Challenge HIV stigma.</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Treat people living with HIV with respect.</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Organise a fundraiser for an HIV organisation.</a:t>
            </a: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48402"/>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can you do?</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Picture 3" descr="Logo, company name&#10;&#10;Description automatically generated">
            <a:extLst>
              <a:ext uri="{FF2B5EF4-FFF2-40B4-BE49-F238E27FC236}">
                <a16:creationId xmlns="" xmlns:a16="http://schemas.microsoft.com/office/drawing/2014/main" id="{1E52A3A6-3191-4F86-83EE-301EEE0C7840}"/>
              </a:ext>
            </a:extLst>
          </p:cNvPr>
          <p:cNvPicPr>
            <a:picLocks noChangeAspect="1"/>
          </p:cNvPicPr>
          <p:nvPr/>
        </p:nvPicPr>
        <p:blipFill rotWithShape="1">
          <a:blip r:embed="rId5"/>
          <a:srcRect l="9935" t="-63" r="9575" b="63"/>
          <a:stretch/>
        </p:blipFill>
        <p:spPr>
          <a:xfrm>
            <a:off x="8054470" y="1271732"/>
            <a:ext cx="3575714" cy="2954065"/>
          </a:xfrm>
          <a:prstGeom prst="rect">
            <a:avLst/>
          </a:prstGeom>
        </p:spPr>
      </p:pic>
    </p:spTree>
    <p:extLst>
      <p:ext uri="{BB962C8B-B14F-4D97-AF65-F5344CB8AC3E}">
        <p14:creationId xmlns:p14="http://schemas.microsoft.com/office/powerpoint/2010/main" val="409217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A0D4DC65-77EA-4E8A-819F-B028F7EBE719}"/>
              </a:ext>
            </a:extLst>
          </p:cNvPr>
          <p:cNvSpPr txBox="1"/>
          <p:nvPr/>
        </p:nvSpPr>
        <p:spPr>
          <a:xfrm>
            <a:off x="1904762" y="1592451"/>
            <a:ext cx="7348420" cy="6197851"/>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HIV is a virus that attacks the body’s immune system. It is not the same as AIDS. </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With effective medication, people living with HIV can’t pass on the virus and can live as long as anyone else. </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HIV stigma can make life difficult for people living with HIV.</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You can support World AIDS Day 2020 by wearing a red ribbon, keeping yourself and others informed about HIV and treating people living with HIV with respect.</a:t>
            </a:r>
          </a:p>
          <a:p>
            <a:pPr marL="457200" indent="-457200">
              <a:lnSpc>
                <a:spcPct val="120000"/>
              </a:lnSpc>
              <a:spcAft>
                <a:spcPts val="600"/>
              </a:spcAft>
              <a:buClr>
                <a:srgbClr val="DF1A28"/>
              </a:buClr>
              <a:buSzPct val="10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4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34989"/>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Summary</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155155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80CCAACE-815D-4A79-875A-B7EFC28F7D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A picture containing drawing, umbrella&#10;&#10;Description automatically generated">
            <a:extLst>
              <a:ext uri="{FF2B5EF4-FFF2-40B4-BE49-F238E27FC236}">
                <a16:creationId xmlns="" xmlns:a16="http://schemas.microsoft.com/office/drawing/2014/main" id="{2DB09737-7421-4F26-A43D-C0B3A090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857"/>
            <a:ext cx="12190476" cy="6857143"/>
          </a:xfrm>
          <a:prstGeom prst="rect">
            <a:avLst/>
          </a:prstGeom>
        </p:spPr>
      </p:pic>
      <p:pic>
        <p:nvPicPr>
          <p:cNvPr id="24" name="Picture 23" descr="A close up of a sign&#10;&#10;Description automatically generated">
            <a:extLst>
              <a:ext uri="{FF2B5EF4-FFF2-40B4-BE49-F238E27FC236}">
                <a16:creationId xmlns="" xmlns:a16="http://schemas.microsoft.com/office/drawing/2014/main" id="{80F215ED-5851-4D33-92BF-59E1A035A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109" y="1986794"/>
            <a:ext cx="4769201" cy="2884412"/>
          </a:xfrm>
          <a:prstGeom prst="rect">
            <a:avLst/>
          </a:prstGeom>
        </p:spPr>
      </p:pic>
      <p:sp>
        <p:nvSpPr>
          <p:cNvPr id="28" name="TextBox 27">
            <a:extLst>
              <a:ext uri="{FF2B5EF4-FFF2-40B4-BE49-F238E27FC236}">
                <a16:creationId xmlns="" xmlns:a16="http://schemas.microsoft.com/office/drawing/2014/main" id="{05F82A93-F006-4B9C-9137-D32A492FDC83}"/>
              </a:ext>
            </a:extLst>
          </p:cNvPr>
          <p:cNvSpPr txBox="1"/>
          <p:nvPr/>
        </p:nvSpPr>
        <p:spPr>
          <a:xfrm>
            <a:off x="351151" y="5727583"/>
            <a:ext cx="3432284" cy="461665"/>
          </a:xfrm>
          <a:prstGeom prst="rect">
            <a:avLst/>
          </a:prstGeom>
          <a:noFill/>
        </p:spPr>
        <p:txBody>
          <a:bodyPr wrap="square" rtlCol="0">
            <a:spAutoFit/>
          </a:bodyPr>
          <a:lstStyle/>
          <a:p>
            <a:r>
              <a:rPr lang="en-US" sz="2400" dirty="0">
                <a:solidFill>
                  <a:schemeClr val="bg1"/>
                </a:solidFill>
                <a:latin typeface="Arial Nova" panose="020B0604020202020204" pitchFamily="34" charset="0"/>
              </a:rPr>
              <a:t>www.nat.org.uk</a:t>
            </a:r>
            <a:endParaRPr lang="en-GB" sz="2400" dirty="0">
              <a:solidFill>
                <a:schemeClr val="bg1"/>
              </a:solidFill>
              <a:latin typeface="Arial Nova" panose="020B0604020202020204" pitchFamily="34" charset="0"/>
            </a:endParaRPr>
          </a:p>
        </p:txBody>
      </p:sp>
      <p:sp>
        <p:nvSpPr>
          <p:cNvPr id="29" name="TextBox 28">
            <a:extLst>
              <a:ext uri="{FF2B5EF4-FFF2-40B4-BE49-F238E27FC236}">
                <a16:creationId xmlns="" xmlns:a16="http://schemas.microsoft.com/office/drawing/2014/main" id="{5DC2B96E-DD8F-4636-88E1-C6A33360BEFB}"/>
              </a:ext>
            </a:extLst>
          </p:cNvPr>
          <p:cNvSpPr txBox="1"/>
          <p:nvPr/>
        </p:nvSpPr>
        <p:spPr>
          <a:xfrm>
            <a:off x="354752" y="3788591"/>
            <a:ext cx="5183211" cy="1938992"/>
          </a:xfrm>
          <a:prstGeom prst="rect">
            <a:avLst/>
          </a:prstGeom>
          <a:noFill/>
        </p:spPr>
        <p:txBody>
          <a:bodyPr wrap="square" rtlCol="0">
            <a:spAutoFit/>
          </a:bodyPr>
          <a:lstStyle/>
          <a:p>
            <a:r>
              <a:rPr lang="en-US" sz="2000" dirty="0">
                <a:solidFill>
                  <a:schemeClr val="bg1"/>
                </a:solidFill>
                <a:latin typeface="Arial Nova Light" panose="020B0604020202020204" pitchFamily="34" charset="0"/>
              </a:rPr>
              <a:t>We’re the UK’s HIV rights charity. We work to stop HIV from standing in the way of health, dignity and equality, and to end new HIV transmissions. Our expertise, research and advocacy secure lasting change to the lives of people living with and at risk of HIV.</a:t>
            </a:r>
            <a:endParaRPr lang="en-GB" sz="2000" dirty="0">
              <a:solidFill>
                <a:schemeClr val="bg1"/>
              </a:solidFill>
              <a:latin typeface="Arial Nova Light" panose="020B0604020202020204" pitchFamily="34" charset="0"/>
            </a:endParaRPr>
          </a:p>
        </p:txBody>
      </p:sp>
    </p:spTree>
    <p:extLst>
      <p:ext uri="{BB962C8B-B14F-4D97-AF65-F5344CB8AC3E}">
        <p14:creationId xmlns:p14="http://schemas.microsoft.com/office/powerpoint/2010/main" val="346497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A0D4DC65-77EA-4E8A-819F-B028F7EBE719}"/>
              </a:ext>
            </a:extLst>
          </p:cNvPr>
          <p:cNvSpPr txBox="1"/>
          <p:nvPr/>
        </p:nvSpPr>
        <p:spPr>
          <a:xfrm>
            <a:off x="1904762" y="1687665"/>
            <a:ext cx="7460185" cy="4388061"/>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Key facts about HIV</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What it’s like to live with HIV</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What can you do?</a:t>
            </a:r>
          </a:p>
          <a:p>
            <a:pPr marL="457200" indent="-457200">
              <a:lnSpc>
                <a:spcPct val="120000"/>
              </a:lnSpc>
              <a:spcAft>
                <a:spcPts val="600"/>
              </a:spcAft>
              <a:buClr>
                <a:srgbClr val="DF1A28"/>
              </a:buClr>
              <a:buSzPct val="1000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44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82596"/>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Overview</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272462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A0D4DC65-77EA-4E8A-819F-B028F7EBE719}"/>
              </a:ext>
            </a:extLst>
          </p:cNvPr>
          <p:cNvSpPr txBox="1"/>
          <p:nvPr/>
        </p:nvSpPr>
        <p:spPr>
          <a:xfrm>
            <a:off x="1904762" y="1710379"/>
            <a:ext cx="7460185" cy="4929235"/>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World AIDS Day is held every year on </a:t>
            </a:r>
            <a:r>
              <a:rPr lang="en-GB" sz="2800" b="1" dirty="0">
                <a:latin typeface="Arial" panose="020B0604020202020204" pitchFamily="34" charset="0"/>
                <a:cs typeface="Arial" panose="020B0604020202020204" pitchFamily="34" charset="0"/>
              </a:rPr>
              <a:t>1 December </a:t>
            </a:r>
            <a:r>
              <a:rPr lang="en-GB" sz="2800" dirty="0">
                <a:latin typeface="Arial" panose="020B0604020202020204" pitchFamily="34" charset="0"/>
                <a:cs typeface="Arial" panose="020B0604020202020204" pitchFamily="34" charset="0"/>
              </a:rPr>
              <a:t>to raise awareness about HIV. </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It is a day to show support for people living with HIV, remember those who have lost their lives because of HIV and learn the facts and realities of HIV today, in the UK and worldwide.</a:t>
            </a: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93953"/>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is World AIDS Day?</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410612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A0D4DC65-77EA-4E8A-819F-B028F7EBE719}"/>
              </a:ext>
            </a:extLst>
          </p:cNvPr>
          <p:cNvSpPr txBox="1"/>
          <p:nvPr/>
        </p:nvSpPr>
        <p:spPr>
          <a:xfrm>
            <a:off x="1904762" y="1475354"/>
            <a:ext cx="7460185" cy="5209311"/>
          </a:xfrm>
          <a:prstGeom prst="rect">
            <a:avLst/>
          </a:prstGeom>
          <a:noFill/>
        </p:spPr>
        <p:txBody>
          <a:bodyPr wrap="square" rtlCol="0">
            <a:spAutoFit/>
          </a:bodyPr>
          <a:lstStyle/>
          <a:p>
            <a:pPr>
              <a:lnSpc>
                <a:spcPct val="120000"/>
              </a:lnSpc>
              <a:spcAft>
                <a:spcPts val="600"/>
              </a:spcAft>
              <a:buClr>
                <a:srgbClr val="DF1A28"/>
              </a:buClr>
              <a:buSzPct val="100000"/>
            </a:pPr>
            <a:r>
              <a:rPr lang="en-GB" sz="2800" dirty="0">
                <a:latin typeface="Arial" panose="020B0604020202020204" pitchFamily="34" charset="0"/>
                <a:cs typeface="Arial" panose="020B0604020202020204" pitchFamily="34" charset="0"/>
              </a:rPr>
              <a:t>HIV is a virus that attacks the body's immune system. It stands for Human Immunodeficiency Virus (HIV).</a:t>
            </a:r>
          </a:p>
          <a:p>
            <a:pPr>
              <a:lnSpc>
                <a:spcPct val="120000"/>
              </a:lnSpc>
              <a:spcAft>
                <a:spcPts val="600"/>
              </a:spcAft>
              <a:buClr>
                <a:srgbClr val="DF1A28"/>
              </a:buClr>
              <a:buSzPct val="100000"/>
            </a:pPr>
            <a:endParaRPr lang="en-GB" sz="600" b="1" dirty="0">
              <a:solidFill>
                <a:srgbClr val="DB291C"/>
              </a:solidFill>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r>
              <a:rPr lang="en-GB" sz="2800" b="1" dirty="0">
                <a:solidFill>
                  <a:srgbClr val="DB291C"/>
                </a:solidFill>
                <a:latin typeface="Arial" panose="020B0604020202020204" pitchFamily="34" charset="0"/>
                <a:cs typeface="Arial" panose="020B0604020202020204" pitchFamily="34" charset="0"/>
              </a:rPr>
              <a:t>HIV is the not the same as AIDS.</a:t>
            </a:r>
          </a:p>
          <a:p>
            <a:pPr>
              <a:lnSpc>
                <a:spcPct val="120000"/>
              </a:lnSpc>
              <a:spcAft>
                <a:spcPts val="600"/>
              </a:spcAft>
              <a:buClr>
                <a:srgbClr val="DF1A28"/>
              </a:buClr>
              <a:buSzPct val="100000"/>
            </a:pPr>
            <a:endParaRPr lang="en-GB" sz="500" dirty="0">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r>
              <a:rPr lang="en-GB" sz="2800" dirty="0">
                <a:latin typeface="Arial" panose="020B0604020202020204" pitchFamily="34" charset="0"/>
                <a:cs typeface="Arial" panose="020B0604020202020204" pitchFamily="34" charset="0"/>
              </a:rPr>
              <a:t>AIDS stands for Acquired Immune Deficiency Syndrome and can develop when HIV damages the immune system to such an extent that it can no longer fight off a range of infections it would normally cope with. </a:t>
            </a:r>
          </a:p>
        </p:txBody>
      </p:sp>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is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251918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281747"/>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Globally, how many people are living with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418" name="Group 417">
            <a:extLst>
              <a:ext uri="{FF2B5EF4-FFF2-40B4-BE49-F238E27FC236}">
                <a16:creationId xmlns="" xmlns:a16="http://schemas.microsoft.com/office/drawing/2014/main" id="{9DC151E0-5844-433D-81FA-28714CA20E38}"/>
              </a:ext>
            </a:extLst>
          </p:cNvPr>
          <p:cNvGrpSpPr/>
          <p:nvPr/>
        </p:nvGrpSpPr>
        <p:grpSpPr>
          <a:xfrm>
            <a:off x="1904762" y="1938274"/>
            <a:ext cx="7316316" cy="4918869"/>
            <a:chOff x="1904762" y="1938274"/>
            <a:chExt cx="6754329" cy="4541037"/>
          </a:xfrm>
        </p:grpSpPr>
        <p:sp>
          <p:nvSpPr>
            <p:cNvPr id="3" name="TextBox 2">
              <a:extLst>
                <a:ext uri="{FF2B5EF4-FFF2-40B4-BE49-F238E27FC236}">
                  <a16:creationId xmlns="" xmlns:a16="http://schemas.microsoft.com/office/drawing/2014/main" id="{A8CE8ED2-C92C-419A-87F3-17C127A7F44C}"/>
                </a:ext>
              </a:extLst>
            </p:cNvPr>
            <p:cNvSpPr txBox="1"/>
            <p:nvPr/>
          </p:nvSpPr>
          <p:spPr>
            <a:xfrm>
              <a:off x="6445799" y="3067602"/>
              <a:ext cx="2213292" cy="1754326"/>
            </a:xfrm>
            <a:prstGeom prst="rect">
              <a:avLst/>
            </a:prstGeom>
            <a:noFill/>
            <a:ln w="57150">
              <a:noFill/>
            </a:ln>
          </p:spPr>
          <p:txBody>
            <a:bodyPr wrap="square" rtlCol="0">
              <a:spAutoFit/>
            </a:bodyPr>
            <a:lstStyle/>
            <a:p>
              <a:pPr algn="ctr"/>
              <a:r>
                <a:rPr lang="en-US" sz="5400" dirty="0">
                  <a:latin typeface="Arial" panose="020B0604020202020204" pitchFamily="34" charset="0"/>
                  <a:cs typeface="Arial" panose="020B0604020202020204" pitchFamily="34" charset="0"/>
                </a:rPr>
                <a:t>38</a:t>
              </a:r>
            </a:p>
            <a:p>
              <a:pPr algn="ctr"/>
              <a:r>
                <a:rPr lang="en-US" sz="5400" dirty="0">
                  <a:latin typeface="Arial" panose="020B0604020202020204" pitchFamily="34" charset="0"/>
                  <a:cs typeface="Arial" panose="020B0604020202020204" pitchFamily="34" charset="0"/>
                </a:rPr>
                <a:t>million</a:t>
              </a:r>
              <a:endParaRPr lang="en-GB" sz="5400" dirty="0">
                <a:latin typeface="Arial" panose="020B0604020202020204" pitchFamily="34" charset="0"/>
                <a:cs typeface="Arial" panose="020B0604020202020204" pitchFamily="34" charset="0"/>
              </a:endParaRPr>
            </a:p>
          </p:txBody>
        </p:sp>
        <p:pic>
          <p:nvPicPr>
            <p:cNvPr id="12" name="Picture 11" descr="A picture containing building&#10;&#10;Description automatically generated">
              <a:extLst>
                <a:ext uri="{FF2B5EF4-FFF2-40B4-BE49-F238E27FC236}">
                  <a16:creationId xmlns="" xmlns:a16="http://schemas.microsoft.com/office/drawing/2014/main" id="{10549965-82D9-4468-900D-2959EE721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762" y="1938274"/>
              <a:ext cx="4541037" cy="4541037"/>
            </a:xfrm>
            <a:prstGeom prst="rect">
              <a:avLst/>
            </a:prstGeom>
          </p:spPr>
        </p:pic>
      </p:grpSp>
    </p:spTree>
    <p:extLst>
      <p:ext uri="{BB962C8B-B14F-4D97-AF65-F5344CB8AC3E}">
        <p14:creationId xmlns:p14="http://schemas.microsoft.com/office/powerpoint/2010/main" val="363342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1"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many people are living with HIV in the UK?</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8" name="Group 7">
            <a:extLst>
              <a:ext uri="{FF2B5EF4-FFF2-40B4-BE49-F238E27FC236}">
                <a16:creationId xmlns="" xmlns:a16="http://schemas.microsoft.com/office/drawing/2014/main" id="{CB796903-01A2-456E-90B5-A6CB8C561BF7}"/>
              </a:ext>
            </a:extLst>
          </p:cNvPr>
          <p:cNvGrpSpPr/>
          <p:nvPr/>
        </p:nvGrpSpPr>
        <p:grpSpPr>
          <a:xfrm>
            <a:off x="1904760" y="1965903"/>
            <a:ext cx="7401248" cy="4724985"/>
            <a:chOff x="1904760" y="2132158"/>
            <a:chExt cx="7401248" cy="4724985"/>
          </a:xfrm>
        </p:grpSpPr>
        <p:sp>
          <p:nvSpPr>
            <p:cNvPr id="2" name="TextBox 1">
              <a:extLst>
                <a:ext uri="{FF2B5EF4-FFF2-40B4-BE49-F238E27FC236}">
                  <a16:creationId xmlns="" xmlns:a16="http://schemas.microsoft.com/office/drawing/2014/main" id="{E24243B1-610F-48B8-B4C8-5633182872D6}"/>
                </a:ext>
              </a:extLst>
            </p:cNvPr>
            <p:cNvSpPr txBox="1"/>
            <p:nvPr/>
          </p:nvSpPr>
          <p:spPr>
            <a:xfrm>
              <a:off x="6629745" y="3801656"/>
              <a:ext cx="2676263" cy="923330"/>
            </a:xfrm>
            <a:prstGeom prst="rect">
              <a:avLst/>
            </a:prstGeom>
            <a:noFill/>
            <a:ln w="57150">
              <a:noFill/>
            </a:ln>
          </p:spPr>
          <p:txBody>
            <a:bodyPr wrap="square" rtlCol="0">
              <a:spAutoFit/>
            </a:bodyPr>
            <a:lstStyle/>
            <a:p>
              <a:pPr algn="ctr"/>
              <a:r>
                <a:rPr lang="en-GB" sz="5400" dirty="0">
                  <a:latin typeface="Arial" panose="020B0604020202020204" pitchFamily="34" charset="0"/>
                  <a:cs typeface="Arial" panose="020B0604020202020204" pitchFamily="34" charset="0"/>
                </a:rPr>
                <a:t>103,800</a:t>
              </a:r>
            </a:p>
          </p:txBody>
        </p:sp>
        <p:pic>
          <p:nvPicPr>
            <p:cNvPr id="5" name="Picture 4" descr="A close up of a building&#10;&#10;Description automatically generated">
              <a:extLst>
                <a:ext uri="{FF2B5EF4-FFF2-40B4-BE49-F238E27FC236}">
                  <a16:creationId xmlns="" xmlns:a16="http://schemas.microsoft.com/office/drawing/2014/main" id="{79EA0E02-2C11-46C3-A27D-9C3AB1662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760" y="2132158"/>
              <a:ext cx="4724985" cy="4724985"/>
            </a:xfrm>
            <a:prstGeom prst="rect">
              <a:avLst/>
            </a:prstGeom>
          </p:spPr>
        </p:pic>
      </p:grpSp>
    </p:spTree>
    <p:extLst>
      <p:ext uri="{BB962C8B-B14F-4D97-AF65-F5344CB8AC3E}">
        <p14:creationId xmlns:p14="http://schemas.microsoft.com/office/powerpoint/2010/main" val="33204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Of everyone living with HIV in the UK, how many don’t know?</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4" name="Group 3">
            <a:extLst>
              <a:ext uri="{FF2B5EF4-FFF2-40B4-BE49-F238E27FC236}">
                <a16:creationId xmlns="" xmlns:a16="http://schemas.microsoft.com/office/drawing/2014/main" id="{0C02D8C2-4359-4E43-861F-F27893702342}"/>
              </a:ext>
            </a:extLst>
          </p:cNvPr>
          <p:cNvGrpSpPr/>
          <p:nvPr/>
        </p:nvGrpSpPr>
        <p:grpSpPr>
          <a:xfrm>
            <a:off x="1904762" y="2510847"/>
            <a:ext cx="7012545" cy="2797887"/>
            <a:chOff x="1904762" y="2510847"/>
            <a:chExt cx="7012545" cy="2797887"/>
          </a:xfrm>
        </p:grpSpPr>
        <p:sp>
          <p:nvSpPr>
            <p:cNvPr id="50" name="TextBox 49">
              <a:extLst>
                <a:ext uri="{FF2B5EF4-FFF2-40B4-BE49-F238E27FC236}">
                  <a16:creationId xmlns="" xmlns:a16="http://schemas.microsoft.com/office/drawing/2014/main" id="{AA561DA7-8F64-42C8-98EB-05B980AE00E4}"/>
                </a:ext>
              </a:extLst>
            </p:cNvPr>
            <p:cNvSpPr txBox="1"/>
            <p:nvPr/>
          </p:nvSpPr>
          <p:spPr>
            <a:xfrm>
              <a:off x="6462035" y="3399012"/>
              <a:ext cx="2455272" cy="1021556"/>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a:solidFill>
                    <a:schemeClr val="tx1"/>
                  </a:solidFill>
                  <a:latin typeface="Arial" panose="020B0604020202020204" pitchFamily="34" charset="0"/>
                  <a:cs typeface="Arial" panose="020B0604020202020204" pitchFamily="34" charset="0"/>
                </a:rPr>
                <a:t>1 in 12</a:t>
              </a:r>
            </a:p>
          </p:txBody>
        </p:sp>
        <p:pic>
          <p:nvPicPr>
            <p:cNvPr id="3" name="Picture 2" descr="Icon&#10;&#10;Description automatically generated">
              <a:extLst>
                <a:ext uri="{FF2B5EF4-FFF2-40B4-BE49-F238E27FC236}">
                  <a16:creationId xmlns="" xmlns:a16="http://schemas.microsoft.com/office/drawing/2014/main" id="{F79E0882-4D0D-4C41-882D-7AD24A6230AE}"/>
                </a:ext>
              </a:extLst>
            </p:cNvPr>
            <p:cNvPicPr>
              <a:picLocks noChangeAspect="1"/>
            </p:cNvPicPr>
            <p:nvPr/>
          </p:nvPicPr>
          <p:blipFill rotWithShape="1">
            <a:blip r:embed="rId5">
              <a:extLst>
                <a:ext uri="{28A0092B-C50C-407E-A947-70E740481C1C}">
                  <a14:useLocalDpi xmlns:a14="http://schemas.microsoft.com/office/drawing/2010/main" val="0"/>
                </a:ext>
              </a:extLst>
            </a:blip>
            <a:srcRect t="13333" b="26822"/>
            <a:stretch/>
          </p:blipFill>
          <p:spPr>
            <a:xfrm>
              <a:off x="1904762" y="2510847"/>
              <a:ext cx="4675303" cy="2797887"/>
            </a:xfrm>
            <a:prstGeom prst="rect">
              <a:avLst/>
            </a:prstGeom>
          </p:spPr>
        </p:pic>
      </p:grpSp>
    </p:spTree>
    <p:extLst>
      <p:ext uri="{BB962C8B-B14F-4D97-AF65-F5344CB8AC3E}">
        <p14:creationId xmlns:p14="http://schemas.microsoft.com/office/powerpoint/2010/main" val="32622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1"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is HIV passed on?</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1" name="TextBox 10">
            <a:extLst>
              <a:ext uri="{FF2B5EF4-FFF2-40B4-BE49-F238E27FC236}">
                <a16:creationId xmlns="" xmlns:a16="http://schemas.microsoft.com/office/drawing/2014/main" id="{47CCD6AA-C932-447D-A38B-D02248FF2C1A}"/>
              </a:ext>
            </a:extLst>
          </p:cNvPr>
          <p:cNvSpPr txBox="1"/>
          <p:nvPr/>
        </p:nvSpPr>
        <p:spPr>
          <a:xfrm>
            <a:off x="1904761" y="1679851"/>
            <a:ext cx="7460186" cy="4770537"/>
          </a:xfrm>
          <a:prstGeom prst="rect">
            <a:avLst/>
          </a:prstGeom>
          <a:noFill/>
        </p:spPr>
        <p:txBody>
          <a:bodyPr wrap="square">
            <a:spAutoFit/>
          </a:bodyPr>
          <a:lstStyle/>
          <a:p>
            <a:r>
              <a:rPr lang="en-GB" sz="2800" kern="1200" dirty="0">
                <a:solidFill>
                  <a:schemeClr val="tx1"/>
                </a:solidFill>
                <a:effectLst/>
                <a:latin typeface="Arial" panose="020B0604020202020204" pitchFamily="34" charset="0"/>
                <a:cs typeface="Arial" panose="020B0604020202020204" pitchFamily="34" charset="0"/>
              </a:rPr>
              <a:t>In the UK, the two main routes of getting HIV </a:t>
            </a:r>
            <a:r>
              <a:rPr lang="en-GB" sz="2800" dirty="0">
                <a:latin typeface="Arial" panose="020B0604020202020204" pitchFamily="34" charset="0"/>
                <a:cs typeface="Arial" panose="020B0604020202020204" pitchFamily="34" charset="0"/>
              </a:rPr>
              <a:t>are</a:t>
            </a:r>
            <a:r>
              <a:rPr lang="en-GB" sz="2800" kern="1200" dirty="0">
                <a:solidFill>
                  <a:schemeClr val="tx1"/>
                </a:solidFill>
                <a:effectLst/>
                <a:latin typeface="Arial" panose="020B0604020202020204" pitchFamily="34" charset="0"/>
                <a:cs typeface="Arial" panose="020B0604020202020204" pitchFamily="34" charset="0"/>
              </a:rPr>
              <a:t>:</a:t>
            </a:r>
          </a:p>
          <a:p>
            <a:endParaRPr lang="en-GB" sz="2800" kern="1200" dirty="0">
              <a:solidFill>
                <a:schemeClr val="tx1"/>
              </a:solidFill>
              <a:effectLst/>
              <a:latin typeface="Arial" panose="020B0604020202020204" pitchFamily="34" charset="0"/>
              <a:cs typeface="Arial" panose="020B0604020202020204" pitchFamily="34" charset="0"/>
            </a:endParaRPr>
          </a:p>
          <a:p>
            <a:pPr marL="514350" indent="-514350">
              <a:buAutoNum type="arabicPeriod"/>
            </a:pPr>
            <a:r>
              <a:rPr lang="en-GB" sz="2800" kern="1200" dirty="0">
                <a:solidFill>
                  <a:schemeClr val="tx1"/>
                </a:solidFill>
                <a:effectLst/>
                <a:latin typeface="Arial" panose="020B0604020202020204" pitchFamily="34" charset="0"/>
                <a:cs typeface="Arial" panose="020B0604020202020204" pitchFamily="34" charset="0"/>
              </a:rPr>
              <a:t>Having sex without condoms or other </a:t>
            </a:r>
            <a:r>
              <a:rPr lang="en-GB" sz="2800" kern="1200" dirty="0" smtClean="0">
                <a:solidFill>
                  <a:schemeClr val="tx1"/>
                </a:solidFill>
                <a:effectLst/>
                <a:latin typeface="Arial" panose="020B0604020202020204" pitchFamily="34" charset="0"/>
                <a:cs typeface="Arial" panose="020B0604020202020204" pitchFamily="34" charset="0"/>
              </a:rPr>
              <a:t>forms of </a:t>
            </a:r>
            <a:r>
              <a:rPr lang="en-GB" sz="2800" kern="1200" dirty="0">
                <a:solidFill>
                  <a:schemeClr val="tx1"/>
                </a:solidFill>
                <a:effectLst/>
                <a:latin typeface="Arial" panose="020B0604020202020204" pitchFamily="34" charset="0"/>
                <a:cs typeface="Arial" panose="020B0604020202020204" pitchFamily="34" charset="0"/>
              </a:rPr>
              <a:t>protection. </a:t>
            </a:r>
          </a:p>
          <a:p>
            <a:endParaRPr lang="en-GB" sz="2800" kern="1200" dirty="0">
              <a:solidFill>
                <a:schemeClr val="tx1"/>
              </a:solidFill>
              <a:effectLst/>
              <a:latin typeface="Arial" panose="020B0604020202020204" pitchFamily="34" charset="0"/>
              <a:cs typeface="Arial" panose="020B0604020202020204" pitchFamily="34" charset="0"/>
            </a:endParaRPr>
          </a:p>
          <a:p>
            <a:r>
              <a:rPr lang="en-GB" sz="2000" kern="1200" dirty="0">
                <a:solidFill>
                  <a:schemeClr val="tx1"/>
                </a:solidFill>
                <a:effectLst/>
                <a:latin typeface="Arial" panose="020B0604020202020204" pitchFamily="34" charset="0"/>
                <a:cs typeface="Arial" panose="020B0604020202020204" pitchFamily="34" charset="0"/>
              </a:rPr>
              <a:t>(Other forms of protection include </a:t>
            </a:r>
            <a:r>
              <a:rPr lang="en-GB" sz="2000" kern="1200" dirty="0" err="1">
                <a:solidFill>
                  <a:schemeClr val="tx1"/>
                </a:solidFill>
                <a:effectLst/>
                <a:latin typeface="Arial" panose="020B0604020202020204" pitchFamily="34" charset="0"/>
                <a:cs typeface="Arial" panose="020B0604020202020204" pitchFamily="34" charset="0"/>
              </a:rPr>
              <a:t>PrEP</a:t>
            </a:r>
            <a:r>
              <a:rPr lang="en-GB" sz="2000" kern="1200" dirty="0">
                <a:solidFill>
                  <a:schemeClr val="tx1"/>
                </a:solidFill>
                <a:effectLst/>
                <a:latin typeface="Arial" panose="020B0604020202020204" pitchFamily="34" charset="0"/>
                <a:cs typeface="Arial" panose="020B0604020202020204" pitchFamily="34" charset="0"/>
              </a:rPr>
              <a:t>, a drug a person can take to stop them from getting HIV, and HIV treatment. If a person living with HIV is on effective treatment, they can’t pass HIV on.)</a:t>
            </a:r>
          </a:p>
          <a:p>
            <a:endParaRPr lang="en-GB" sz="2800" kern="1200" dirty="0">
              <a:solidFill>
                <a:schemeClr val="tx1"/>
              </a:solidFill>
              <a:effectLst/>
              <a:latin typeface="Arial" panose="020B0604020202020204" pitchFamily="34" charset="0"/>
              <a:cs typeface="Arial" panose="020B0604020202020204" pitchFamily="34" charset="0"/>
            </a:endParaRPr>
          </a:p>
          <a:p>
            <a:pPr lvl="0"/>
            <a:r>
              <a:rPr lang="en-GB" sz="2800" kern="1200" dirty="0">
                <a:solidFill>
                  <a:schemeClr val="tx1"/>
                </a:solidFill>
                <a:effectLst/>
                <a:latin typeface="Arial" panose="020B0604020202020204" pitchFamily="34" charset="0"/>
                <a:cs typeface="Arial" panose="020B0604020202020204" pitchFamily="34" charset="0"/>
              </a:rPr>
              <a:t>2. Sharing needles and injecting equipment. </a:t>
            </a:r>
          </a:p>
        </p:txBody>
      </p:sp>
    </p:spTree>
    <p:extLst>
      <p:ext uri="{BB962C8B-B14F-4D97-AF65-F5344CB8AC3E}">
        <p14:creationId xmlns:p14="http://schemas.microsoft.com/office/powerpoint/2010/main" val="35553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 xmlns:a16="http://schemas.microsoft.com/office/drawing/2014/main" id="{991E6AD4-62B4-475B-8687-E02DBD28EAA6}"/>
              </a:ext>
            </a:extLst>
          </p:cNvPr>
          <p:cNvSpPr txBox="1"/>
          <p:nvPr/>
        </p:nvSpPr>
        <p:spPr>
          <a:xfrm>
            <a:off x="1904762"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to prevent HIV</a:t>
            </a:r>
          </a:p>
        </p:txBody>
      </p:sp>
      <p:pic>
        <p:nvPicPr>
          <p:cNvPr id="6" name="Picture 5" descr="A picture containing drawing, glass&#10;&#10;Description automatically generated">
            <a:extLst>
              <a:ext uri="{FF2B5EF4-FFF2-40B4-BE49-F238E27FC236}">
                <a16:creationId xmlns=""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 y="857"/>
            <a:ext cx="1904762" cy="6857143"/>
          </a:xfrm>
          <a:prstGeom prst="rect">
            <a:avLst/>
          </a:prstGeom>
        </p:spPr>
      </p:pic>
      <p:grpSp>
        <p:nvGrpSpPr>
          <p:cNvPr id="5" name="Group 4">
            <a:extLst>
              <a:ext uri="{FF2B5EF4-FFF2-40B4-BE49-F238E27FC236}">
                <a16:creationId xmlns="" xmlns:a16="http://schemas.microsoft.com/office/drawing/2014/main" id="{EDF4C940-8BDA-4E43-9F82-918826177155}"/>
              </a:ext>
            </a:extLst>
          </p:cNvPr>
          <p:cNvGrpSpPr/>
          <p:nvPr/>
        </p:nvGrpSpPr>
        <p:grpSpPr>
          <a:xfrm>
            <a:off x="6602799" y="2517193"/>
            <a:ext cx="1912686" cy="1820411"/>
            <a:chOff x="6602799" y="2517193"/>
            <a:chExt cx="1912686" cy="1820411"/>
          </a:xfrm>
        </p:grpSpPr>
        <p:sp>
          <p:nvSpPr>
            <p:cNvPr id="18" name="Rectangle: Rounded Corners 14">
              <a:extLst>
                <a:ext uri="{FF2B5EF4-FFF2-40B4-BE49-F238E27FC236}">
                  <a16:creationId xmlns="" xmlns:a16="http://schemas.microsoft.com/office/drawing/2014/main" id="{4A5F0D62-6E6A-4278-9278-48814FBB199E}"/>
                </a:ext>
              </a:extLst>
            </p:cNvPr>
            <p:cNvSpPr/>
            <p:nvPr/>
          </p:nvSpPr>
          <p:spPr>
            <a:xfrm>
              <a:off x="6602799" y="2517193"/>
              <a:ext cx="1912686" cy="1820411"/>
            </a:xfrm>
            <a:prstGeom prst="roundRect">
              <a:avLst/>
            </a:prstGeom>
            <a:solidFill>
              <a:srgbClr val="5A5A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Rounded Corners 15">
              <a:extLst>
                <a:ext uri="{FF2B5EF4-FFF2-40B4-BE49-F238E27FC236}">
                  <a16:creationId xmlns="" xmlns:a16="http://schemas.microsoft.com/office/drawing/2014/main" id="{C37B2EB7-9240-4DB8-BC62-8BA83477B9BE}"/>
                </a:ext>
              </a:extLst>
            </p:cNvPr>
            <p:cNvSpPr/>
            <p:nvPr/>
          </p:nvSpPr>
          <p:spPr>
            <a:xfrm>
              <a:off x="6804132" y="2718528"/>
              <a:ext cx="1510019" cy="1417740"/>
            </a:xfrm>
            <a:prstGeom prst="roundRect">
              <a:avLst/>
            </a:prstGeom>
            <a:solidFill>
              <a:srgbClr val="5A5A5A"/>
            </a:solidFill>
            <a:ln w="571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t>U=U</a:t>
              </a:r>
              <a:endParaRPr lang="en-GB" sz="4800" b="1" dirty="0"/>
            </a:p>
          </p:txBody>
        </p:sp>
      </p:grpSp>
      <p:grpSp>
        <p:nvGrpSpPr>
          <p:cNvPr id="3" name="Group 2">
            <a:extLst>
              <a:ext uri="{FF2B5EF4-FFF2-40B4-BE49-F238E27FC236}">
                <a16:creationId xmlns="" xmlns:a16="http://schemas.microsoft.com/office/drawing/2014/main" id="{3BEBBEDC-250B-4171-BC96-AFBDBF7C0AF8}"/>
              </a:ext>
            </a:extLst>
          </p:cNvPr>
          <p:cNvGrpSpPr/>
          <p:nvPr/>
        </p:nvGrpSpPr>
        <p:grpSpPr>
          <a:xfrm>
            <a:off x="4354907" y="2517193"/>
            <a:ext cx="1912686" cy="1820411"/>
            <a:chOff x="4301416" y="2517193"/>
            <a:chExt cx="1912686" cy="1820411"/>
          </a:xfrm>
        </p:grpSpPr>
        <p:sp>
          <p:nvSpPr>
            <p:cNvPr id="16" name="Rectangle: Rounded Corners 3">
              <a:extLst>
                <a:ext uri="{FF2B5EF4-FFF2-40B4-BE49-F238E27FC236}">
                  <a16:creationId xmlns="" xmlns:a16="http://schemas.microsoft.com/office/drawing/2014/main" id="{C73AD8E7-F16F-4F8E-B2E7-436854E1299E}"/>
                </a:ext>
              </a:extLst>
            </p:cNvPr>
            <p:cNvSpPr/>
            <p:nvPr/>
          </p:nvSpPr>
          <p:spPr>
            <a:xfrm>
              <a:off x="4301416" y="2517193"/>
              <a:ext cx="1912686" cy="1820411"/>
            </a:xfrm>
            <a:prstGeom prst="roundRect">
              <a:avLst/>
            </a:prstGeom>
            <a:solidFill>
              <a:srgbClr val="DF1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4">
              <a:extLst>
                <a:ext uri="{FF2B5EF4-FFF2-40B4-BE49-F238E27FC236}">
                  <a16:creationId xmlns="" xmlns:a16="http://schemas.microsoft.com/office/drawing/2014/main" id="{2F30B418-2CDA-4023-B45D-9B46E84A8776}"/>
                </a:ext>
              </a:extLst>
            </p:cNvPr>
            <p:cNvSpPr/>
            <p:nvPr/>
          </p:nvSpPr>
          <p:spPr>
            <a:xfrm>
              <a:off x="4502749" y="2718528"/>
              <a:ext cx="1510019" cy="1417740"/>
            </a:xfrm>
            <a:prstGeom prst="roundRect">
              <a:avLst/>
            </a:prstGeom>
            <a:solidFill>
              <a:srgbClr val="DF1A2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 xmlns:a16="http://schemas.microsoft.com/office/drawing/2014/main" id="{21198147-F77F-4B59-8727-1E431D0A05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45" t="11969" r="23959" b="15348"/>
            <a:stretch/>
          </p:blipFill>
          <p:spPr>
            <a:xfrm rot="1471556">
              <a:off x="4826365" y="2818349"/>
              <a:ext cx="890494" cy="1221300"/>
            </a:xfrm>
            <a:prstGeom prst="rect">
              <a:avLst/>
            </a:prstGeom>
          </p:spPr>
        </p:pic>
      </p:grpSp>
      <p:grpSp>
        <p:nvGrpSpPr>
          <p:cNvPr id="4" name="Group 3">
            <a:extLst>
              <a:ext uri="{FF2B5EF4-FFF2-40B4-BE49-F238E27FC236}">
                <a16:creationId xmlns="" xmlns:a16="http://schemas.microsoft.com/office/drawing/2014/main" id="{87DAF9AF-FD27-485E-892C-7FFE0580D99A}"/>
              </a:ext>
            </a:extLst>
          </p:cNvPr>
          <p:cNvGrpSpPr/>
          <p:nvPr/>
        </p:nvGrpSpPr>
        <p:grpSpPr>
          <a:xfrm>
            <a:off x="8850691" y="2517193"/>
            <a:ext cx="1912686" cy="1820411"/>
            <a:chOff x="8904182" y="2517193"/>
            <a:chExt cx="1912686" cy="1820411"/>
          </a:xfrm>
        </p:grpSpPr>
        <p:sp>
          <p:nvSpPr>
            <p:cNvPr id="20" name="Rectangle: Rounded Corners 16">
              <a:extLst>
                <a:ext uri="{FF2B5EF4-FFF2-40B4-BE49-F238E27FC236}">
                  <a16:creationId xmlns="" xmlns:a16="http://schemas.microsoft.com/office/drawing/2014/main" id="{CA8121CB-B661-4239-A683-F41F170BD73F}"/>
                </a:ext>
              </a:extLst>
            </p:cNvPr>
            <p:cNvSpPr/>
            <p:nvPr/>
          </p:nvSpPr>
          <p:spPr>
            <a:xfrm>
              <a:off x="8904182" y="2517193"/>
              <a:ext cx="1912686" cy="1820411"/>
            </a:xfrm>
            <a:prstGeom prst="roundRect">
              <a:avLst/>
            </a:prstGeom>
            <a:solidFill>
              <a:srgbClr val="F2ACB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6" name="Rectangle: Rounded Corners 17">
              <a:extLst>
                <a:ext uri="{FF2B5EF4-FFF2-40B4-BE49-F238E27FC236}">
                  <a16:creationId xmlns="" xmlns:a16="http://schemas.microsoft.com/office/drawing/2014/main" id="{FA5177C5-3566-4543-BBBE-851ABBD79984}"/>
                </a:ext>
              </a:extLst>
            </p:cNvPr>
            <p:cNvSpPr/>
            <p:nvPr/>
          </p:nvSpPr>
          <p:spPr>
            <a:xfrm>
              <a:off x="9120435" y="2718528"/>
              <a:ext cx="1510019" cy="1417740"/>
            </a:xfrm>
            <a:prstGeom prst="roundRect">
              <a:avLst/>
            </a:prstGeom>
            <a:solidFill>
              <a:srgbClr val="F2ACB9"/>
            </a:solidFill>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4" name="Picture 13">
              <a:extLst>
                <a:ext uri="{FF2B5EF4-FFF2-40B4-BE49-F238E27FC236}">
                  <a16:creationId xmlns="" xmlns:a16="http://schemas.microsoft.com/office/drawing/2014/main" id="{459F20FB-0D67-415F-A5C0-A94F78AB65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24" t="18461" r="17069" b="18429"/>
            <a:stretch/>
          </p:blipFill>
          <p:spPr>
            <a:xfrm>
              <a:off x="9342599" y="2886449"/>
              <a:ext cx="1065692" cy="1060712"/>
            </a:xfrm>
            <a:prstGeom prst="rect">
              <a:avLst/>
            </a:prstGeom>
          </p:spPr>
        </p:pic>
      </p:grpSp>
      <p:grpSp>
        <p:nvGrpSpPr>
          <p:cNvPr id="2" name="Group 1">
            <a:extLst>
              <a:ext uri="{FF2B5EF4-FFF2-40B4-BE49-F238E27FC236}">
                <a16:creationId xmlns="" xmlns:a16="http://schemas.microsoft.com/office/drawing/2014/main" id="{D8612733-7A8E-4692-A3F8-D934A337B136}"/>
              </a:ext>
            </a:extLst>
          </p:cNvPr>
          <p:cNvGrpSpPr/>
          <p:nvPr/>
        </p:nvGrpSpPr>
        <p:grpSpPr>
          <a:xfrm>
            <a:off x="2107016" y="2517193"/>
            <a:ext cx="1912686" cy="1820411"/>
            <a:chOff x="2107016" y="2517193"/>
            <a:chExt cx="1912686" cy="1820411"/>
          </a:xfrm>
        </p:grpSpPr>
        <p:sp>
          <p:nvSpPr>
            <p:cNvPr id="27" name="Rectangle: Rounded Corners 18">
              <a:extLst>
                <a:ext uri="{FF2B5EF4-FFF2-40B4-BE49-F238E27FC236}">
                  <a16:creationId xmlns="" xmlns:a16="http://schemas.microsoft.com/office/drawing/2014/main" id="{0B40948E-5DD3-448D-9A55-F54AEDBF18E6}"/>
                </a:ext>
              </a:extLst>
            </p:cNvPr>
            <p:cNvSpPr/>
            <p:nvPr/>
          </p:nvSpPr>
          <p:spPr>
            <a:xfrm>
              <a:off x="2107016" y="2517193"/>
              <a:ext cx="1912686" cy="1820411"/>
            </a:xfrm>
            <a:prstGeom prst="roundRect">
              <a:avLst/>
            </a:prstGeom>
            <a:solidFill>
              <a:srgbClr val="B9DCD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Rectangle: Rounded Corners 19">
              <a:extLst>
                <a:ext uri="{FF2B5EF4-FFF2-40B4-BE49-F238E27FC236}">
                  <a16:creationId xmlns="" xmlns:a16="http://schemas.microsoft.com/office/drawing/2014/main" id="{7E631032-1270-4073-8BBC-C6A08FB51E8E}"/>
                </a:ext>
              </a:extLst>
            </p:cNvPr>
            <p:cNvSpPr/>
            <p:nvPr/>
          </p:nvSpPr>
          <p:spPr>
            <a:xfrm>
              <a:off x="2308349" y="2718528"/>
              <a:ext cx="1510019" cy="1417740"/>
            </a:xfrm>
            <a:prstGeom prst="roundRect">
              <a:avLst/>
            </a:prstGeom>
            <a:solidFill>
              <a:srgbClr val="B9DCD2"/>
            </a:solidFill>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5" name="Picture 14">
              <a:extLst>
                <a:ext uri="{FF2B5EF4-FFF2-40B4-BE49-F238E27FC236}">
                  <a16:creationId xmlns="" xmlns:a16="http://schemas.microsoft.com/office/drawing/2014/main" id="{2A9DE820-805B-4749-BE11-62ECD6B66B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28" t="15363" r="14808" b="15804"/>
            <a:stretch/>
          </p:blipFill>
          <p:spPr>
            <a:xfrm>
              <a:off x="2528014" y="2895443"/>
              <a:ext cx="1090650" cy="1063912"/>
            </a:xfrm>
            <a:prstGeom prst="rect">
              <a:avLst/>
            </a:prstGeom>
          </p:spPr>
        </p:pic>
      </p:grpSp>
    </p:spTree>
    <p:extLst>
      <p:ext uri="{BB962C8B-B14F-4D97-AF65-F5344CB8AC3E}">
        <p14:creationId xmlns:p14="http://schemas.microsoft.com/office/powerpoint/2010/main" val="36061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y Media Briefing presentation 2018" id="{85E007C1-06A0-4811-8E71-32D8F5AC5AC9}" vid="{D4C1F69C-ED53-4C9D-9C14-87C97651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1242</Words>
  <Application>Microsoft Office PowerPoint</Application>
  <PresentationFormat>Widescreen</PresentationFormat>
  <Paragraphs>159</Paragraphs>
  <Slides>17</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Nova</vt:lpstr>
      <vt:lpstr>Arial Nova Light</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Lester</dc:creator>
  <cp:lastModifiedBy>Alice Goldsmith</cp:lastModifiedBy>
  <cp:revision>41</cp:revision>
  <dcterms:created xsi:type="dcterms:W3CDTF">2020-09-24T18:52:54Z</dcterms:created>
  <dcterms:modified xsi:type="dcterms:W3CDTF">2020-10-29T12:29:31Z</dcterms:modified>
  <cp:contentStatus/>
</cp:coreProperties>
</file>